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anva Sans" charset="1" panose="020B0503030501040103"/>
      <p:regular r:id="rId16"/>
    </p:embeddedFont>
    <p:embeddedFont>
      <p:font typeface="Raleway Medium" charset="1" panose="00000000000000000000"/>
      <p:regular r:id="rId17"/>
    </p:embeddedFont>
    <p:embeddedFont>
      <p:font typeface="Raleway Bold" charset="1" panose="00000000000000000000"/>
      <p:regular r:id="rId18"/>
    </p:embeddedFont>
    <p:embeddedFont>
      <p:font typeface="Canva Sans Bold" charset="1" panose="020B0803030501040103"/>
      <p:regular r:id="rId19"/>
    </p:embeddedFont>
    <p:embeddedFont>
      <p:font typeface="Raleway" charset="1" panose="00000000000000000000"/>
      <p:regular r:id="rId20"/>
    </p:embeddedFont>
    <p:embeddedFont>
      <p:font typeface="Inter Bold" charset="1" panose="020B0802030000000004"/>
      <p:regular r:id="rId21"/>
    </p:embeddedFont>
    <p:embeddedFont>
      <p:font typeface="Inter Light" charset="1" panose="02000503000000020004"/>
      <p:regular r:id="rId22"/>
    </p:embeddedFont>
    <p:embeddedFont>
      <p:font typeface="Inter" charset="1" panose="020B0502030000000004"/>
      <p:regular r:id="rId23"/>
    </p:embeddedFont>
    <p:embeddedFont>
      <p:font typeface="Inter Medium" charset="1" panose="020005030000000200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142.png" Type="http://schemas.openxmlformats.org/officeDocument/2006/relationships/image"/><Relationship Id="rId12" Target="../media/image143.png" Type="http://schemas.openxmlformats.org/officeDocument/2006/relationships/image"/><Relationship Id="rId13" Target="../media/image144.png" Type="http://schemas.openxmlformats.org/officeDocument/2006/relationships/image"/><Relationship Id="rId2" Target="../media/image1.jpeg" Type="http://schemas.openxmlformats.org/officeDocument/2006/relationships/image"/><Relationship Id="rId3" Target="../media/image136.png" Type="http://schemas.openxmlformats.org/officeDocument/2006/relationships/image"/><Relationship Id="rId4" Target="../media/image137.svg" Type="http://schemas.openxmlformats.org/officeDocument/2006/relationships/image"/><Relationship Id="rId5" Target="../media/image138.png" Type="http://schemas.openxmlformats.org/officeDocument/2006/relationships/image"/><Relationship Id="rId6" Target="../media/image139.svg" Type="http://schemas.openxmlformats.org/officeDocument/2006/relationships/image"/><Relationship Id="rId7" Target="../media/image140.png" Type="http://schemas.openxmlformats.org/officeDocument/2006/relationships/image"/><Relationship Id="rId8" Target="../media/image141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png" Type="http://schemas.openxmlformats.org/officeDocument/2006/relationships/image"/><Relationship Id="rId12" Target="../media/image28.pn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15" Target="../media/image31.png" Type="http://schemas.openxmlformats.org/officeDocument/2006/relationships/image"/><Relationship Id="rId16" Target="../media/image32.svg" Type="http://schemas.openxmlformats.org/officeDocument/2006/relationships/image"/><Relationship Id="rId17" Target="../media/image33.png" Type="http://schemas.openxmlformats.org/officeDocument/2006/relationships/image"/><Relationship Id="rId18" Target="../media/image34.png" Type="http://schemas.openxmlformats.org/officeDocument/2006/relationships/image"/><Relationship Id="rId19" Target="../media/image35.png" Type="http://schemas.openxmlformats.org/officeDocument/2006/relationships/image"/><Relationship Id="rId2" Target="../media/image1.jpeg" Type="http://schemas.openxmlformats.org/officeDocument/2006/relationships/image"/><Relationship Id="rId20" Target="../media/image36.png" Type="http://schemas.openxmlformats.org/officeDocument/2006/relationships/image"/><Relationship Id="rId21" Target="../media/image37.svg" Type="http://schemas.openxmlformats.org/officeDocument/2006/relationships/image"/><Relationship Id="rId22" Target="../media/image38.png" Type="http://schemas.openxmlformats.org/officeDocument/2006/relationships/image"/><Relationship Id="rId23" Target="../media/image39.svg" Type="http://schemas.openxmlformats.org/officeDocument/2006/relationships/image"/><Relationship Id="rId24" Target="../media/image40.png" Type="http://schemas.openxmlformats.org/officeDocument/2006/relationships/image"/><Relationship Id="rId25" Target="../media/image41.svg" Type="http://schemas.openxmlformats.org/officeDocument/2006/relationships/image"/><Relationship Id="rId26" Target="../media/image42.png" Type="http://schemas.openxmlformats.org/officeDocument/2006/relationships/image"/><Relationship Id="rId27" Target="../media/image43.svg" Type="http://schemas.openxmlformats.org/officeDocument/2006/relationships/image"/><Relationship Id="rId28" Target="../media/image44.png" Type="http://schemas.openxmlformats.org/officeDocument/2006/relationships/image"/><Relationship Id="rId29" Target="../media/image45.sv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54.png" Type="http://schemas.openxmlformats.org/officeDocument/2006/relationships/image"/><Relationship Id="rId14" Target="../media/image55.png" Type="http://schemas.openxmlformats.org/officeDocument/2006/relationships/image"/><Relationship Id="rId15" Target="../media/image56.png" Type="http://schemas.openxmlformats.org/officeDocument/2006/relationships/image"/><Relationship Id="rId16" Target="../media/image57.png" Type="http://schemas.openxmlformats.org/officeDocument/2006/relationships/image"/><Relationship Id="rId17" Target="../media/image58.svg" Type="http://schemas.openxmlformats.org/officeDocument/2006/relationships/image"/><Relationship Id="rId18" Target="../media/image59.png" Type="http://schemas.openxmlformats.org/officeDocument/2006/relationships/image"/><Relationship Id="rId19" Target="../media/image60.svg" Type="http://schemas.openxmlformats.org/officeDocument/2006/relationships/image"/><Relationship Id="rId2" Target="../media/image1.jpeg" Type="http://schemas.openxmlformats.org/officeDocument/2006/relationships/image"/><Relationship Id="rId20" Target="../media/image61.png" Type="http://schemas.openxmlformats.org/officeDocument/2006/relationships/image"/><Relationship Id="rId21" Target="../media/image62.sv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48.png" Type="http://schemas.openxmlformats.org/officeDocument/2006/relationships/image"/><Relationship Id="rId6" Target="../media/image49.svg" Type="http://schemas.openxmlformats.org/officeDocument/2006/relationships/image"/><Relationship Id="rId7" Target="../media/image50.png" Type="http://schemas.openxmlformats.org/officeDocument/2006/relationships/image"/><Relationship Id="rId8" Target="../media/image51.sv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71.png" Type="http://schemas.openxmlformats.org/officeDocument/2006/relationships/image"/><Relationship Id="rId14" Target="../media/image72.png" Type="http://schemas.openxmlformats.org/officeDocument/2006/relationships/image"/><Relationship Id="rId15" Target="../media/image73.png" Type="http://schemas.openxmlformats.org/officeDocument/2006/relationships/image"/><Relationship Id="rId16" Target="../media/image74.png" Type="http://schemas.openxmlformats.org/officeDocument/2006/relationships/image"/><Relationship Id="rId17" Target="../media/image75.png" Type="http://schemas.openxmlformats.org/officeDocument/2006/relationships/image"/><Relationship Id="rId18" Target="../media/image76.png" Type="http://schemas.openxmlformats.org/officeDocument/2006/relationships/image"/><Relationship Id="rId19" Target="../media/image77.png" Type="http://schemas.openxmlformats.org/officeDocument/2006/relationships/image"/><Relationship Id="rId2" Target="../media/image1.jpeg" Type="http://schemas.openxmlformats.org/officeDocument/2006/relationships/image"/><Relationship Id="rId20" Target="../media/image78.sv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65.png" Type="http://schemas.openxmlformats.org/officeDocument/2006/relationships/image"/><Relationship Id="rId6" Target="../media/image66.svg" Type="http://schemas.openxmlformats.org/officeDocument/2006/relationships/image"/><Relationship Id="rId7" Target="../media/image67.png" Type="http://schemas.openxmlformats.org/officeDocument/2006/relationships/image"/><Relationship Id="rId8" Target="../media/image68.svg" Type="http://schemas.openxmlformats.org/officeDocument/2006/relationships/image"/><Relationship Id="rId9" Target="../media/image6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6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87.png" Type="http://schemas.openxmlformats.org/officeDocument/2006/relationships/image"/><Relationship Id="rId14" Target="../media/image88.png" Type="http://schemas.openxmlformats.org/officeDocument/2006/relationships/image"/><Relationship Id="rId15" Target="../media/image89.png" Type="http://schemas.openxmlformats.org/officeDocument/2006/relationships/image"/><Relationship Id="rId16" Target="../media/image90.png" Type="http://schemas.openxmlformats.org/officeDocument/2006/relationships/image"/><Relationship Id="rId17" Target="../media/image91.svg" Type="http://schemas.openxmlformats.org/officeDocument/2006/relationships/image"/><Relationship Id="rId18" Target="../media/image92.png" Type="http://schemas.openxmlformats.org/officeDocument/2006/relationships/image"/><Relationship Id="rId19" Target="../media/image93.png" Type="http://schemas.openxmlformats.org/officeDocument/2006/relationships/image"/><Relationship Id="rId2" Target="../media/image1.jpeg" Type="http://schemas.openxmlformats.org/officeDocument/2006/relationships/image"/><Relationship Id="rId20" Target="../media/image94.png" Type="http://schemas.openxmlformats.org/officeDocument/2006/relationships/image"/><Relationship Id="rId21" Target="../media/image95.png" Type="http://schemas.openxmlformats.org/officeDocument/2006/relationships/image"/><Relationship Id="rId22" Target="../media/image96.png" Type="http://schemas.openxmlformats.org/officeDocument/2006/relationships/image"/><Relationship Id="rId3" Target="../media/image79.png" Type="http://schemas.openxmlformats.org/officeDocument/2006/relationships/image"/><Relationship Id="rId4" Target="../media/image80.svg" Type="http://schemas.openxmlformats.org/officeDocument/2006/relationships/image"/><Relationship Id="rId5" Target="../media/image81.png" Type="http://schemas.openxmlformats.org/officeDocument/2006/relationships/image"/><Relationship Id="rId6" Target="../media/image82.svg" Type="http://schemas.openxmlformats.org/officeDocument/2006/relationships/image"/><Relationship Id="rId7" Target="../media/image83.png" Type="http://schemas.openxmlformats.org/officeDocument/2006/relationships/image"/><Relationship Id="rId8" Target="../media/image84.svg" Type="http://schemas.openxmlformats.org/officeDocument/2006/relationships/image"/><Relationship Id="rId9" Target="../media/image8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0.png" Type="http://schemas.openxmlformats.org/officeDocument/2006/relationships/image"/><Relationship Id="rId11" Target="../media/image101.png" Type="http://schemas.openxmlformats.org/officeDocument/2006/relationships/image"/><Relationship Id="rId12" Target="../media/image102.png" Type="http://schemas.openxmlformats.org/officeDocument/2006/relationships/image"/><Relationship Id="rId13" Target="../media/image103.png" Type="http://schemas.openxmlformats.org/officeDocument/2006/relationships/image"/><Relationship Id="rId14" Target="../media/image104.png" Type="http://schemas.openxmlformats.org/officeDocument/2006/relationships/image"/><Relationship Id="rId15" Target="../media/image105.png" Type="http://schemas.openxmlformats.org/officeDocument/2006/relationships/image"/><Relationship Id="rId16" Target="../media/image106.png" Type="http://schemas.openxmlformats.org/officeDocument/2006/relationships/image"/><Relationship Id="rId17" Target="../media/image107.png" Type="http://schemas.openxmlformats.org/officeDocument/2006/relationships/image"/><Relationship Id="rId18" Target="../media/image108.svg" Type="http://schemas.openxmlformats.org/officeDocument/2006/relationships/image"/><Relationship Id="rId19" Target="../media/image109.png" Type="http://schemas.openxmlformats.org/officeDocument/2006/relationships/image"/><Relationship Id="rId2" Target="../media/image1.jpeg" Type="http://schemas.openxmlformats.org/officeDocument/2006/relationships/image"/><Relationship Id="rId20" Target="../media/image110.pn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97.png" Type="http://schemas.openxmlformats.org/officeDocument/2006/relationships/image"/><Relationship Id="rId6" Target="../media/image98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9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6.png" Type="http://schemas.openxmlformats.org/officeDocument/2006/relationships/image"/><Relationship Id="rId11" Target="../media/image117.png" Type="http://schemas.openxmlformats.org/officeDocument/2006/relationships/image"/><Relationship Id="rId12" Target="../media/image118.png" Type="http://schemas.openxmlformats.org/officeDocument/2006/relationships/image"/><Relationship Id="rId13" Target="../media/image119.png" Type="http://schemas.openxmlformats.org/officeDocument/2006/relationships/image"/><Relationship Id="rId14" Target="../media/image120.png" Type="http://schemas.openxmlformats.org/officeDocument/2006/relationships/image"/><Relationship Id="rId2" Target="../media/image1.jpeg" Type="http://schemas.openxmlformats.org/officeDocument/2006/relationships/image"/><Relationship Id="rId3" Target="../media/image111.png" Type="http://schemas.openxmlformats.org/officeDocument/2006/relationships/image"/><Relationship Id="rId4" Target="../media/image112.svg" Type="http://schemas.openxmlformats.org/officeDocument/2006/relationships/image"/><Relationship Id="rId5" Target="../media/image113.png" Type="http://schemas.openxmlformats.org/officeDocument/2006/relationships/image"/><Relationship Id="rId6" Target="../media/image114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1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6.png" Type="http://schemas.openxmlformats.org/officeDocument/2006/relationships/image"/><Relationship Id="rId11" Target="../media/image127.png" Type="http://schemas.openxmlformats.org/officeDocument/2006/relationships/image"/><Relationship Id="rId12" Target="../media/image128.png" Type="http://schemas.openxmlformats.org/officeDocument/2006/relationships/image"/><Relationship Id="rId13" Target="../media/image129.png" Type="http://schemas.openxmlformats.org/officeDocument/2006/relationships/image"/><Relationship Id="rId14" Target="../media/image130.png" Type="http://schemas.openxmlformats.org/officeDocument/2006/relationships/image"/><Relationship Id="rId15" Target="../media/image131.png" Type="http://schemas.openxmlformats.org/officeDocument/2006/relationships/image"/><Relationship Id="rId16" Target="../media/image132.png" Type="http://schemas.openxmlformats.org/officeDocument/2006/relationships/image"/><Relationship Id="rId17" Target="../media/image133.png" Type="http://schemas.openxmlformats.org/officeDocument/2006/relationships/image"/><Relationship Id="rId18" Target="../media/image134.png" Type="http://schemas.openxmlformats.org/officeDocument/2006/relationships/image"/><Relationship Id="rId19" Target="../media/image135.svg" Type="http://schemas.openxmlformats.org/officeDocument/2006/relationships/image"/><Relationship Id="rId2" Target="../media/image1.jpeg" Type="http://schemas.openxmlformats.org/officeDocument/2006/relationships/image"/><Relationship Id="rId3" Target="../media/image121.png" Type="http://schemas.openxmlformats.org/officeDocument/2006/relationships/image"/><Relationship Id="rId4" Target="../media/image122.svg" Type="http://schemas.openxmlformats.org/officeDocument/2006/relationships/image"/><Relationship Id="rId5" Target="../media/image123.png" Type="http://schemas.openxmlformats.org/officeDocument/2006/relationships/image"/><Relationship Id="rId6" Target="../media/image124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1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87722" y="-2093002"/>
            <a:ext cx="4700278" cy="8679684"/>
            <a:chOff x="0" y="0"/>
            <a:chExt cx="1237933" cy="22860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37933" cy="2286007"/>
            </a:xfrm>
            <a:custGeom>
              <a:avLst/>
              <a:gdLst/>
              <a:ahLst/>
              <a:cxnLst/>
              <a:rect r="r" b="b" t="t" l="l"/>
              <a:pathLst>
                <a:path h="2286007" w="1237933">
                  <a:moveTo>
                    <a:pt x="618967" y="0"/>
                  </a:moveTo>
                  <a:lnTo>
                    <a:pt x="618967" y="0"/>
                  </a:lnTo>
                  <a:cubicBezTo>
                    <a:pt x="783127" y="0"/>
                    <a:pt x="940563" y="65212"/>
                    <a:pt x="1056642" y="181291"/>
                  </a:cubicBezTo>
                  <a:cubicBezTo>
                    <a:pt x="1172721" y="297370"/>
                    <a:pt x="1237933" y="454806"/>
                    <a:pt x="1237933" y="618967"/>
                  </a:cubicBezTo>
                  <a:lnTo>
                    <a:pt x="1237933" y="1667041"/>
                  </a:lnTo>
                  <a:cubicBezTo>
                    <a:pt x="1237933" y="2008887"/>
                    <a:pt x="960812" y="2286007"/>
                    <a:pt x="618967" y="2286007"/>
                  </a:cubicBezTo>
                  <a:lnTo>
                    <a:pt x="618967" y="2286007"/>
                  </a:lnTo>
                  <a:cubicBezTo>
                    <a:pt x="454806" y="2286007"/>
                    <a:pt x="297370" y="2220795"/>
                    <a:pt x="181291" y="2104716"/>
                  </a:cubicBezTo>
                  <a:cubicBezTo>
                    <a:pt x="65212" y="1988638"/>
                    <a:pt x="0" y="1831201"/>
                    <a:pt x="0" y="1667041"/>
                  </a:cubicBezTo>
                  <a:lnTo>
                    <a:pt x="0" y="618967"/>
                  </a:lnTo>
                  <a:cubicBezTo>
                    <a:pt x="0" y="277121"/>
                    <a:pt x="277121" y="0"/>
                    <a:pt x="618967" y="0"/>
                  </a:cubicBezTo>
                  <a:close/>
                </a:path>
              </a:pathLst>
            </a:custGeom>
            <a:solidFill>
              <a:srgbClr val="7B40F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37933" cy="23241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995015" y="524183"/>
            <a:ext cx="5292985" cy="5292985"/>
          </a:xfrm>
          <a:custGeom>
            <a:avLst/>
            <a:gdLst/>
            <a:ahLst/>
            <a:cxnLst/>
            <a:rect r="r" b="b" t="t" l="l"/>
            <a:pathLst>
              <a:path h="5292985" w="5292985">
                <a:moveTo>
                  <a:pt x="0" y="0"/>
                </a:moveTo>
                <a:lnTo>
                  <a:pt x="5292985" y="0"/>
                </a:lnTo>
                <a:lnTo>
                  <a:pt x="5292985" y="5292985"/>
                </a:lnTo>
                <a:lnTo>
                  <a:pt x="0" y="529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544734" y="1477050"/>
            <a:ext cx="5597367" cy="7332901"/>
            <a:chOff x="0" y="0"/>
            <a:chExt cx="812800" cy="106481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1064819"/>
            </a:xfrm>
            <a:custGeom>
              <a:avLst/>
              <a:gdLst/>
              <a:ahLst/>
              <a:cxnLst/>
              <a:rect r="r" b="b" t="t" l="l"/>
              <a:pathLst>
                <a:path h="1064819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658419"/>
                  </a:lnTo>
                  <a:cubicBezTo>
                    <a:pt x="812800" y="882867"/>
                    <a:pt x="630849" y="1064819"/>
                    <a:pt x="406400" y="1064819"/>
                  </a:cubicBezTo>
                  <a:lnTo>
                    <a:pt x="406400" y="1064819"/>
                  </a:lnTo>
                  <a:cubicBezTo>
                    <a:pt x="298616" y="1064819"/>
                    <a:pt x="195247" y="1022002"/>
                    <a:pt x="119032" y="945787"/>
                  </a:cubicBezTo>
                  <a:cubicBezTo>
                    <a:pt x="42817" y="869572"/>
                    <a:pt x="0" y="766203"/>
                    <a:pt x="0" y="658419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48316" t="0" r="-48316" b="0"/>
              </a:stretch>
            </a:blipFill>
            <a:ln w="152400" cap="rnd">
              <a:solidFill>
                <a:srgbClr val="8675FF"/>
              </a:solidFill>
              <a:prstDash val="solid"/>
              <a:round/>
            </a:ln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814321" y="1143000"/>
            <a:ext cx="429300" cy="429300"/>
          </a:xfrm>
          <a:custGeom>
            <a:avLst/>
            <a:gdLst/>
            <a:ahLst/>
            <a:cxnLst/>
            <a:rect r="r" b="b" t="t" l="l"/>
            <a:pathLst>
              <a:path h="429300" w="429300">
                <a:moveTo>
                  <a:pt x="0" y="0"/>
                </a:moveTo>
                <a:lnTo>
                  <a:pt x="429300" y="0"/>
                </a:lnTo>
                <a:lnTo>
                  <a:pt x="429300" y="429300"/>
                </a:lnTo>
                <a:lnTo>
                  <a:pt x="0" y="429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1861666" y="7561853"/>
            <a:ext cx="1726056" cy="1708795"/>
          </a:xfrm>
          <a:custGeom>
            <a:avLst/>
            <a:gdLst/>
            <a:ahLst/>
            <a:cxnLst/>
            <a:rect r="r" b="b" t="t" l="l"/>
            <a:pathLst>
              <a:path h="1708795" w="1726056">
                <a:moveTo>
                  <a:pt x="1726056" y="0"/>
                </a:moveTo>
                <a:lnTo>
                  <a:pt x="0" y="0"/>
                </a:lnTo>
                <a:lnTo>
                  <a:pt x="0" y="1708795"/>
                </a:lnTo>
                <a:lnTo>
                  <a:pt x="1726056" y="1708795"/>
                </a:lnTo>
                <a:lnTo>
                  <a:pt x="1726056" y="0"/>
                </a:lnTo>
                <a:close/>
              </a:path>
            </a:pathLst>
          </a:custGeom>
          <a:blipFill>
            <a:blip r:embed="rId8">
              <a:alphaModFix amt="2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1" id="11"/>
          <p:cNvSpPr/>
          <p:nvPr/>
        </p:nvSpPr>
        <p:spPr>
          <a:xfrm>
            <a:off x="1890521" y="6145927"/>
            <a:ext cx="1364258" cy="0"/>
          </a:xfrm>
          <a:prstGeom prst="line">
            <a:avLst/>
          </a:prstGeom>
          <a:ln cap="flat" w="57150">
            <a:solidFill>
              <a:srgbClr val="17124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1890521" y="6967405"/>
            <a:ext cx="3328764" cy="622138"/>
            <a:chOff x="0" y="0"/>
            <a:chExt cx="876711" cy="16385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76711" cy="163855"/>
            </a:xfrm>
            <a:custGeom>
              <a:avLst/>
              <a:gdLst/>
              <a:ahLst/>
              <a:cxnLst/>
              <a:rect r="r" b="b" t="t" l="l"/>
              <a:pathLst>
                <a:path h="163855" w="876711">
                  <a:moveTo>
                    <a:pt x="81928" y="0"/>
                  </a:moveTo>
                  <a:lnTo>
                    <a:pt x="794784" y="0"/>
                  </a:lnTo>
                  <a:cubicBezTo>
                    <a:pt x="816512" y="0"/>
                    <a:pt x="837351" y="8632"/>
                    <a:pt x="852715" y="23996"/>
                  </a:cubicBezTo>
                  <a:cubicBezTo>
                    <a:pt x="868080" y="39360"/>
                    <a:pt x="876711" y="60199"/>
                    <a:pt x="876711" y="81928"/>
                  </a:cubicBezTo>
                  <a:lnTo>
                    <a:pt x="876711" y="81928"/>
                  </a:lnTo>
                  <a:cubicBezTo>
                    <a:pt x="876711" y="127175"/>
                    <a:pt x="840031" y="163855"/>
                    <a:pt x="794784" y="163855"/>
                  </a:cubicBezTo>
                  <a:lnTo>
                    <a:pt x="81928" y="163855"/>
                  </a:lnTo>
                  <a:cubicBezTo>
                    <a:pt x="60199" y="163855"/>
                    <a:pt x="39360" y="155224"/>
                    <a:pt x="23996" y="139859"/>
                  </a:cubicBezTo>
                  <a:cubicBezTo>
                    <a:pt x="8632" y="124495"/>
                    <a:pt x="0" y="103656"/>
                    <a:pt x="0" y="81928"/>
                  </a:cubicBezTo>
                  <a:lnTo>
                    <a:pt x="0" y="81928"/>
                  </a:lnTo>
                  <a:cubicBezTo>
                    <a:pt x="0" y="60199"/>
                    <a:pt x="8632" y="39360"/>
                    <a:pt x="23996" y="23996"/>
                  </a:cubicBezTo>
                  <a:cubicBezTo>
                    <a:pt x="39360" y="8632"/>
                    <a:pt x="60199" y="0"/>
                    <a:pt x="81928" y="0"/>
                  </a:cubicBezTo>
                  <a:close/>
                </a:path>
              </a:pathLst>
            </a:custGeom>
            <a:solidFill>
              <a:srgbClr val="7B40F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76711" cy="2019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5400000">
            <a:off x="9099404" y="8628169"/>
            <a:ext cx="849457" cy="760264"/>
          </a:xfrm>
          <a:custGeom>
            <a:avLst/>
            <a:gdLst/>
            <a:ahLst/>
            <a:cxnLst/>
            <a:rect r="r" b="b" t="t" l="l"/>
            <a:pathLst>
              <a:path h="760264" w="849457">
                <a:moveTo>
                  <a:pt x="0" y="0"/>
                </a:moveTo>
                <a:lnTo>
                  <a:pt x="849457" y="0"/>
                </a:lnTo>
                <a:lnTo>
                  <a:pt x="849457" y="760264"/>
                </a:lnTo>
                <a:lnTo>
                  <a:pt x="0" y="7602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886895" y="9433030"/>
            <a:ext cx="1047829" cy="442708"/>
          </a:xfrm>
          <a:custGeom>
            <a:avLst/>
            <a:gdLst/>
            <a:ahLst/>
            <a:cxnLst/>
            <a:rect r="r" b="b" t="t" l="l"/>
            <a:pathLst>
              <a:path h="442708" w="1047829">
                <a:moveTo>
                  <a:pt x="0" y="0"/>
                </a:moveTo>
                <a:lnTo>
                  <a:pt x="1047829" y="0"/>
                </a:lnTo>
                <a:lnTo>
                  <a:pt x="1047829" y="442708"/>
                </a:lnTo>
                <a:lnTo>
                  <a:pt x="0" y="4427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639024" y="1140480"/>
            <a:ext cx="1802457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171242"/>
                </a:solidFill>
                <a:latin typeface="Canva Sans"/>
                <a:ea typeface="Canva Sans"/>
                <a:cs typeface="Canva Sans"/>
                <a:sym typeface="Canva Sans"/>
              </a:rPr>
              <a:t>YOUR LOGO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14321" y="2819237"/>
            <a:ext cx="7888716" cy="2787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44"/>
              </a:lnSpc>
            </a:pPr>
            <a:r>
              <a:rPr lang="en-US" b="true" sz="9600">
                <a:solidFill>
                  <a:srgbClr val="17124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MONTHLY</a:t>
            </a:r>
            <a:r>
              <a:rPr lang="en-US" b="true" sz="9600">
                <a:solidFill>
                  <a:srgbClr val="171242"/>
                </a:solidFill>
                <a:latin typeface="Raleway Bold"/>
                <a:ea typeface="Raleway Bold"/>
                <a:cs typeface="Raleway Bold"/>
                <a:sym typeface="Raleway Bold"/>
              </a:rPr>
              <a:t> KPI REVIEW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57390" y="8378151"/>
            <a:ext cx="652388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 b="true">
                <a:solidFill>
                  <a:srgbClr val="17124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Date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056469" y="8378151"/>
            <a:ext cx="2640318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171242"/>
                </a:solidFill>
                <a:latin typeface="Canva Sans"/>
                <a:ea typeface="Canva Sans"/>
                <a:cs typeface="Canva Sans"/>
                <a:sym typeface="Canva Sans"/>
              </a:rPr>
              <a:t>18 January 2025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056469" y="8885556"/>
            <a:ext cx="2640318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171242"/>
                </a:solidFill>
                <a:latin typeface="Canva Sans"/>
                <a:ea typeface="Canva Sans"/>
                <a:cs typeface="Canva Sans"/>
                <a:sym typeface="Canva Sans"/>
              </a:rPr>
              <a:t>HirePro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857390" y="8885556"/>
            <a:ext cx="1857853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 b="true">
                <a:solidFill>
                  <a:srgbClr val="17124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Presented by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810681" y="8378151"/>
            <a:ext cx="73554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171242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810681" y="8885556"/>
            <a:ext cx="73554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171242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234096" y="7061316"/>
            <a:ext cx="2640318" cy="396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Reallygreatsite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7585783" y="-1112719"/>
            <a:ext cx="4636962" cy="4283394"/>
          </a:xfrm>
          <a:custGeom>
            <a:avLst/>
            <a:gdLst/>
            <a:ahLst/>
            <a:cxnLst/>
            <a:rect r="r" b="b" t="t" l="l"/>
            <a:pathLst>
              <a:path h="4283394" w="4636962">
                <a:moveTo>
                  <a:pt x="0" y="0"/>
                </a:moveTo>
                <a:lnTo>
                  <a:pt x="4636962" y="0"/>
                </a:lnTo>
                <a:lnTo>
                  <a:pt x="4636962" y="4283394"/>
                </a:lnTo>
                <a:lnTo>
                  <a:pt x="0" y="42833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4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91409"/>
            <a:ext cx="1462844" cy="1533781"/>
          </a:xfrm>
          <a:custGeom>
            <a:avLst/>
            <a:gdLst/>
            <a:ahLst/>
            <a:cxnLst/>
            <a:rect r="r" b="b" t="t" l="l"/>
            <a:pathLst>
              <a:path h="1533781" w="1462844">
                <a:moveTo>
                  <a:pt x="0" y="0"/>
                </a:moveTo>
                <a:lnTo>
                  <a:pt x="1462844" y="0"/>
                </a:lnTo>
                <a:lnTo>
                  <a:pt x="1462844" y="1533782"/>
                </a:lnTo>
                <a:lnTo>
                  <a:pt x="0" y="1533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705763" y="-1341735"/>
            <a:ext cx="3468927" cy="3765457"/>
          </a:xfrm>
          <a:custGeom>
            <a:avLst/>
            <a:gdLst/>
            <a:ahLst/>
            <a:cxnLst/>
            <a:rect r="r" b="b" t="t" l="l"/>
            <a:pathLst>
              <a:path h="3765457" w="3468927">
                <a:moveTo>
                  <a:pt x="0" y="0"/>
                </a:moveTo>
                <a:lnTo>
                  <a:pt x="3468926" y="0"/>
                </a:lnTo>
                <a:lnTo>
                  <a:pt x="3468926" y="3765457"/>
                </a:lnTo>
                <a:lnTo>
                  <a:pt x="0" y="37654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12532" y="7388991"/>
            <a:ext cx="3890631" cy="3700963"/>
          </a:xfrm>
          <a:custGeom>
            <a:avLst/>
            <a:gdLst/>
            <a:ahLst/>
            <a:cxnLst/>
            <a:rect r="r" b="b" t="t" l="l"/>
            <a:pathLst>
              <a:path h="3700963" w="3890631">
                <a:moveTo>
                  <a:pt x="0" y="0"/>
                </a:moveTo>
                <a:lnTo>
                  <a:pt x="3890631" y="0"/>
                </a:lnTo>
                <a:lnTo>
                  <a:pt x="3890631" y="3700963"/>
                </a:lnTo>
                <a:lnTo>
                  <a:pt x="0" y="3700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27864" y="3970867"/>
            <a:ext cx="2657032" cy="691227"/>
          </a:xfrm>
          <a:custGeom>
            <a:avLst/>
            <a:gdLst/>
            <a:ahLst/>
            <a:cxnLst/>
            <a:rect r="r" b="b" t="t" l="l"/>
            <a:pathLst>
              <a:path h="691227" w="2657032">
                <a:moveTo>
                  <a:pt x="0" y="0"/>
                </a:moveTo>
                <a:lnTo>
                  <a:pt x="2657031" y="0"/>
                </a:lnTo>
                <a:lnTo>
                  <a:pt x="2657031" y="691227"/>
                </a:lnTo>
                <a:lnTo>
                  <a:pt x="0" y="6912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04151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8880400" y="3959610"/>
            <a:ext cx="2657032" cy="691227"/>
          </a:xfrm>
          <a:custGeom>
            <a:avLst/>
            <a:gdLst/>
            <a:ahLst/>
            <a:cxnLst/>
            <a:rect r="r" b="b" t="t" l="l"/>
            <a:pathLst>
              <a:path h="691227" w="2657032">
                <a:moveTo>
                  <a:pt x="0" y="0"/>
                </a:moveTo>
                <a:lnTo>
                  <a:pt x="2657032" y="0"/>
                </a:lnTo>
                <a:lnTo>
                  <a:pt x="2657032" y="691227"/>
                </a:lnTo>
                <a:lnTo>
                  <a:pt x="0" y="6912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04151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1804132" y="3965239"/>
            <a:ext cx="2657032" cy="691227"/>
          </a:xfrm>
          <a:custGeom>
            <a:avLst/>
            <a:gdLst/>
            <a:ahLst/>
            <a:cxnLst/>
            <a:rect r="r" b="b" t="t" l="l"/>
            <a:pathLst>
              <a:path h="691227" w="2657032">
                <a:moveTo>
                  <a:pt x="0" y="0"/>
                </a:moveTo>
                <a:lnTo>
                  <a:pt x="2657032" y="0"/>
                </a:lnTo>
                <a:lnTo>
                  <a:pt x="2657032" y="691226"/>
                </a:lnTo>
                <a:lnTo>
                  <a:pt x="0" y="6912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04151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901278" y="5457548"/>
            <a:ext cx="3645856" cy="3921436"/>
            <a:chOff x="0" y="0"/>
            <a:chExt cx="628592" cy="67610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28592" cy="676105"/>
            </a:xfrm>
            <a:custGeom>
              <a:avLst/>
              <a:gdLst/>
              <a:ahLst/>
              <a:cxnLst/>
              <a:rect r="r" b="b" t="t" l="l"/>
              <a:pathLst>
                <a:path h="676105" w="628592">
                  <a:moveTo>
                    <a:pt x="84939" y="0"/>
                  </a:moveTo>
                  <a:lnTo>
                    <a:pt x="543652" y="0"/>
                  </a:lnTo>
                  <a:cubicBezTo>
                    <a:pt x="590563" y="0"/>
                    <a:pt x="628592" y="38029"/>
                    <a:pt x="628592" y="84939"/>
                  </a:cubicBezTo>
                  <a:lnTo>
                    <a:pt x="628592" y="591166"/>
                  </a:lnTo>
                  <a:cubicBezTo>
                    <a:pt x="628592" y="613693"/>
                    <a:pt x="619643" y="635298"/>
                    <a:pt x="603713" y="651227"/>
                  </a:cubicBezTo>
                  <a:cubicBezTo>
                    <a:pt x="587784" y="667156"/>
                    <a:pt x="566180" y="676105"/>
                    <a:pt x="543652" y="676105"/>
                  </a:cubicBezTo>
                  <a:lnTo>
                    <a:pt x="84939" y="676105"/>
                  </a:lnTo>
                  <a:cubicBezTo>
                    <a:pt x="38029" y="676105"/>
                    <a:pt x="0" y="638076"/>
                    <a:pt x="0" y="591166"/>
                  </a:cubicBezTo>
                  <a:lnTo>
                    <a:pt x="0" y="84939"/>
                  </a:lnTo>
                  <a:cubicBezTo>
                    <a:pt x="0" y="38029"/>
                    <a:pt x="38029" y="0"/>
                    <a:pt x="849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628592" cy="71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889007" y="5457548"/>
            <a:ext cx="3645856" cy="3921436"/>
            <a:chOff x="0" y="0"/>
            <a:chExt cx="628592" cy="67610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28592" cy="676105"/>
            </a:xfrm>
            <a:custGeom>
              <a:avLst/>
              <a:gdLst/>
              <a:ahLst/>
              <a:cxnLst/>
              <a:rect r="r" b="b" t="t" l="l"/>
              <a:pathLst>
                <a:path h="676105" w="628592">
                  <a:moveTo>
                    <a:pt x="84939" y="0"/>
                  </a:moveTo>
                  <a:lnTo>
                    <a:pt x="543652" y="0"/>
                  </a:lnTo>
                  <a:cubicBezTo>
                    <a:pt x="590563" y="0"/>
                    <a:pt x="628592" y="38029"/>
                    <a:pt x="628592" y="84939"/>
                  </a:cubicBezTo>
                  <a:lnTo>
                    <a:pt x="628592" y="591166"/>
                  </a:lnTo>
                  <a:cubicBezTo>
                    <a:pt x="628592" y="613693"/>
                    <a:pt x="619643" y="635298"/>
                    <a:pt x="603713" y="651227"/>
                  </a:cubicBezTo>
                  <a:cubicBezTo>
                    <a:pt x="587784" y="667156"/>
                    <a:pt x="566180" y="676105"/>
                    <a:pt x="543652" y="676105"/>
                  </a:cubicBezTo>
                  <a:lnTo>
                    <a:pt x="84939" y="676105"/>
                  </a:lnTo>
                  <a:cubicBezTo>
                    <a:pt x="38029" y="676105"/>
                    <a:pt x="0" y="638076"/>
                    <a:pt x="0" y="591166"/>
                  </a:cubicBezTo>
                  <a:lnTo>
                    <a:pt x="0" y="84939"/>
                  </a:lnTo>
                  <a:cubicBezTo>
                    <a:pt x="0" y="38029"/>
                    <a:pt x="38029" y="0"/>
                    <a:pt x="849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628592" cy="71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01278" y="2231654"/>
            <a:ext cx="7633584" cy="2878542"/>
            <a:chOff x="0" y="0"/>
            <a:chExt cx="1316126" cy="49629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16126" cy="496297"/>
            </a:xfrm>
            <a:custGeom>
              <a:avLst/>
              <a:gdLst/>
              <a:ahLst/>
              <a:cxnLst/>
              <a:rect r="r" b="b" t="t" l="l"/>
              <a:pathLst>
                <a:path h="496297" w="1316126">
                  <a:moveTo>
                    <a:pt x="40568" y="0"/>
                  </a:moveTo>
                  <a:lnTo>
                    <a:pt x="1275559" y="0"/>
                  </a:lnTo>
                  <a:cubicBezTo>
                    <a:pt x="1286318" y="0"/>
                    <a:pt x="1296637" y="4274"/>
                    <a:pt x="1304244" y="11882"/>
                  </a:cubicBezTo>
                  <a:cubicBezTo>
                    <a:pt x="1311852" y="19490"/>
                    <a:pt x="1316126" y="29808"/>
                    <a:pt x="1316126" y="40568"/>
                  </a:cubicBezTo>
                  <a:lnTo>
                    <a:pt x="1316126" y="455729"/>
                  </a:lnTo>
                  <a:cubicBezTo>
                    <a:pt x="1316126" y="466489"/>
                    <a:pt x="1311852" y="476807"/>
                    <a:pt x="1304244" y="484415"/>
                  </a:cubicBezTo>
                  <a:cubicBezTo>
                    <a:pt x="1296637" y="492023"/>
                    <a:pt x="1286318" y="496297"/>
                    <a:pt x="1275559" y="496297"/>
                  </a:cubicBezTo>
                  <a:lnTo>
                    <a:pt x="40568" y="496297"/>
                  </a:lnTo>
                  <a:cubicBezTo>
                    <a:pt x="29808" y="496297"/>
                    <a:pt x="19490" y="492023"/>
                    <a:pt x="11882" y="484415"/>
                  </a:cubicBezTo>
                  <a:cubicBezTo>
                    <a:pt x="4274" y="476807"/>
                    <a:pt x="0" y="466489"/>
                    <a:pt x="0" y="455729"/>
                  </a:cubicBezTo>
                  <a:lnTo>
                    <a:pt x="0" y="40568"/>
                  </a:lnTo>
                  <a:cubicBezTo>
                    <a:pt x="0" y="29808"/>
                    <a:pt x="4274" y="19490"/>
                    <a:pt x="11882" y="11882"/>
                  </a:cubicBezTo>
                  <a:cubicBezTo>
                    <a:pt x="19490" y="4274"/>
                    <a:pt x="29808" y="0"/>
                    <a:pt x="4056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316126" cy="534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880400" y="2231654"/>
            <a:ext cx="2653049" cy="2106307"/>
            <a:chOff x="0" y="0"/>
            <a:chExt cx="457419" cy="36315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57419" cy="363154"/>
            </a:xfrm>
            <a:custGeom>
              <a:avLst/>
              <a:gdLst/>
              <a:ahLst/>
              <a:cxnLst/>
              <a:rect r="r" b="b" t="t" l="l"/>
              <a:pathLst>
                <a:path h="363154" w="457419">
                  <a:moveTo>
                    <a:pt x="116725" y="0"/>
                  </a:moveTo>
                  <a:lnTo>
                    <a:pt x="340694" y="0"/>
                  </a:lnTo>
                  <a:cubicBezTo>
                    <a:pt x="371652" y="0"/>
                    <a:pt x="401341" y="12298"/>
                    <a:pt x="423231" y="34188"/>
                  </a:cubicBezTo>
                  <a:cubicBezTo>
                    <a:pt x="445121" y="56078"/>
                    <a:pt x="457419" y="85768"/>
                    <a:pt x="457419" y="116725"/>
                  </a:cubicBezTo>
                  <a:lnTo>
                    <a:pt x="457419" y="246429"/>
                  </a:lnTo>
                  <a:cubicBezTo>
                    <a:pt x="457419" y="310895"/>
                    <a:pt x="405160" y="363154"/>
                    <a:pt x="340694" y="363154"/>
                  </a:cubicBezTo>
                  <a:lnTo>
                    <a:pt x="116725" y="363154"/>
                  </a:lnTo>
                  <a:cubicBezTo>
                    <a:pt x="52259" y="363154"/>
                    <a:pt x="0" y="310895"/>
                    <a:pt x="0" y="246429"/>
                  </a:cubicBezTo>
                  <a:lnTo>
                    <a:pt x="0" y="116725"/>
                  </a:lnTo>
                  <a:cubicBezTo>
                    <a:pt x="0" y="52259"/>
                    <a:pt x="52259" y="0"/>
                    <a:pt x="1167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457419" cy="4012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804132" y="2231654"/>
            <a:ext cx="2653049" cy="2106307"/>
            <a:chOff x="0" y="0"/>
            <a:chExt cx="457419" cy="36315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57419" cy="363154"/>
            </a:xfrm>
            <a:custGeom>
              <a:avLst/>
              <a:gdLst/>
              <a:ahLst/>
              <a:cxnLst/>
              <a:rect r="r" b="b" t="t" l="l"/>
              <a:pathLst>
                <a:path h="363154" w="457419">
                  <a:moveTo>
                    <a:pt x="116725" y="0"/>
                  </a:moveTo>
                  <a:lnTo>
                    <a:pt x="340694" y="0"/>
                  </a:lnTo>
                  <a:cubicBezTo>
                    <a:pt x="371652" y="0"/>
                    <a:pt x="401341" y="12298"/>
                    <a:pt x="423231" y="34188"/>
                  </a:cubicBezTo>
                  <a:cubicBezTo>
                    <a:pt x="445121" y="56078"/>
                    <a:pt x="457419" y="85768"/>
                    <a:pt x="457419" y="116725"/>
                  </a:cubicBezTo>
                  <a:lnTo>
                    <a:pt x="457419" y="246429"/>
                  </a:lnTo>
                  <a:cubicBezTo>
                    <a:pt x="457419" y="310895"/>
                    <a:pt x="405160" y="363154"/>
                    <a:pt x="340694" y="363154"/>
                  </a:cubicBezTo>
                  <a:lnTo>
                    <a:pt x="116725" y="363154"/>
                  </a:lnTo>
                  <a:cubicBezTo>
                    <a:pt x="52259" y="363154"/>
                    <a:pt x="0" y="310895"/>
                    <a:pt x="0" y="246429"/>
                  </a:cubicBezTo>
                  <a:lnTo>
                    <a:pt x="0" y="116725"/>
                  </a:lnTo>
                  <a:cubicBezTo>
                    <a:pt x="0" y="52259"/>
                    <a:pt x="52259" y="0"/>
                    <a:pt x="1167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457419" cy="4012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8880400" y="4677540"/>
            <a:ext cx="8500512" cy="4701444"/>
            <a:chOff x="0" y="0"/>
            <a:chExt cx="1465596" cy="81058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65596" cy="810588"/>
            </a:xfrm>
            <a:custGeom>
              <a:avLst/>
              <a:gdLst/>
              <a:ahLst/>
              <a:cxnLst/>
              <a:rect r="r" b="b" t="t" l="l"/>
              <a:pathLst>
                <a:path h="810588" w="1465596">
                  <a:moveTo>
                    <a:pt x="36430" y="0"/>
                  </a:moveTo>
                  <a:lnTo>
                    <a:pt x="1429165" y="0"/>
                  </a:lnTo>
                  <a:cubicBezTo>
                    <a:pt x="1438827" y="0"/>
                    <a:pt x="1448094" y="3838"/>
                    <a:pt x="1454926" y="10670"/>
                  </a:cubicBezTo>
                  <a:cubicBezTo>
                    <a:pt x="1461758" y="17502"/>
                    <a:pt x="1465596" y="26768"/>
                    <a:pt x="1465596" y="36430"/>
                  </a:cubicBezTo>
                  <a:lnTo>
                    <a:pt x="1465596" y="774158"/>
                  </a:lnTo>
                  <a:cubicBezTo>
                    <a:pt x="1465596" y="783820"/>
                    <a:pt x="1461758" y="793086"/>
                    <a:pt x="1454926" y="799918"/>
                  </a:cubicBezTo>
                  <a:cubicBezTo>
                    <a:pt x="1448094" y="806750"/>
                    <a:pt x="1438827" y="810588"/>
                    <a:pt x="1429165" y="810588"/>
                  </a:cubicBezTo>
                  <a:lnTo>
                    <a:pt x="36430" y="810588"/>
                  </a:lnTo>
                  <a:cubicBezTo>
                    <a:pt x="26768" y="810588"/>
                    <a:pt x="17502" y="806750"/>
                    <a:pt x="10670" y="799918"/>
                  </a:cubicBezTo>
                  <a:cubicBezTo>
                    <a:pt x="3838" y="793086"/>
                    <a:pt x="0" y="783820"/>
                    <a:pt x="0" y="774158"/>
                  </a:cubicBezTo>
                  <a:lnTo>
                    <a:pt x="0" y="36430"/>
                  </a:lnTo>
                  <a:cubicBezTo>
                    <a:pt x="0" y="26768"/>
                    <a:pt x="3838" y="17502"/>
                    <a:pt x="10670" y="10670"/>
                  </a:cubicBezTo>
                  <a:cubicBezTo>
                    <a:pt x="17502" y="3838"/>
                    <a:pt x="26768" y="0"/>
                    <a:pt x="364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465596" cy="8486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7" id="27"/>
          <p:cNvSpPr/>
          <p:nvPr/>
        </p:nvSpPr>
        <p:spPr>
          <a:xfrm>
            <a:off x="1745709" y="3739387"/>
            <a:ext cx="5944723" cy="0"/>
          </a:xfrm>
          <a:prstGeom prst="line">
            <a:avLst/>
          </a:prstGeom>
          <a:ln cap="flat" w="38100">
            <a:solidFill>
              <a:srgbClr val="9163F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0">
            <a:off x="5190080" y="3303783"/>
            <a:ext cx="871209" cy="871209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E7CE8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662450" y="3406610"/>
            <a:ext cx="665554" cy="665554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63F3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3477679" y="3406610"/>
            <a:ext cx="665554" cy="665554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63F3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5295758" y="3406610"/>
            <a:ext cx="665554" cy="665554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7CE8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7108136" y="3406610"/>
            <a:ext cx="665554" cy="665554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63F3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1312321" y="4253702"/>
            <a:ext cx="1365813" cy="222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Market Research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073778" y="4253702"/>
            <a:ext cx="1473355" cy="222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Identify Partnerships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941038" y="4253702"/>
            <a:ext cx="1365813" cy="451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Marketing and Launch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754526" y="4253702"/>
            <a:ext cx="1365813" cy="451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Evaluation and Adjustment</a:t>
            </a:r>
          </a:p>
        </p:txBody>
      </p:sp>
      <p:sp>
        <p:nvSpPr>
          <p:cNvPr name="AutoShape 47" id="47"/>
          <p:cNvSpPr/>
          <p:nvPr/>
        </p:nvSpPr>
        <p:spPr>
          <a:xfrm>
            <a:off x="1662450" y="3046133"/>
            <a:ext cx="361929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8" id="48"/>
          <p:cNvSpPr txBox="true"/>
          <p:nvPr/>
        </p:nvSpPr>
        <p:spPr>
          <a:xfrm rot="0">
            <a:off x="1662450" y="2614222"/>
            <a:ext cx="3619294" cy="27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Market Expansion Goals</a:t>
            </a:r>
          </a:p>
        </p:txBody>
      </p:sp>
      <p:sp>
        <p:nvSpPr>
          <p:cNvPr name="AutoShape 49" id="49"/>
          <p:cNvSpPr/>
          <p:nvPr/>
        </p:nvSpPr>
        <p:spPr>
          <a:xfrm>
            <a:off x="9574220" y="5532532"/>
            <a:ext cx="361929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0" id="5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591994" y="5080057"/>
            <a:ext cx="9030154" cy="4617869"/>
          </a:xfrm>
          <a:prstGeom prst="rect">
            <a:avLst/>
          </a:prstGeom>
        </p:spPr>
      </p:pic>
      <p:sp>
        <p:nvSpPr>
          <p:cNvPr name="TextBox 51" id="51"/>
          <p:cNvSpPr txBox="true"/>
          <p:nvPr/>
        </p:nvSpPr>
        <p:spPr>
          <a:xfrm rot="0">
            <a:off x="9574220" y="5100671"/>
            <a:ext cx="3619294" cy="270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Digital Innovation Goals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9214481" y="3826260"/>
            <a:ext cx="1983362" cy="176059"/>
            <a:chOff x="0" y="0"/>
            <a:chExt cx="522367" cy="46369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522367" cy="46369"/>
            </a:xfrm>
            <a:custGeom>
              <a:avLst/>
              <a:gdLst/>
              <a:ahLst/>
              <a:cxnLst/>
              <a:rect r="r" b="b" t="t" l="l"/>
              <a:pathLst>
                <a:path h="46369" w="522367">
                  <a:moveTo>
                    <a:pt x="23185" y="0"/>
                  </a:moveTo>
                  <a:lnTo>
                    <a:pt x="499182" y="0"/>
                  </a:lnTo>
                  <a:cubicBezTo>
                    <a:pt x="511987" y="0"/>
                    <a:pt x="522367" y="10380"/>
                    <a:pt x="522367" y="23185"/>
                  </a:cubicBezTo>
                  <a:lnTo>
                    <a:pt x="522367" y="23185"/>
                  </a:lnTo>
                  <a:cubicBezTo>
                    <a:pt x="522367" y="29334"/>
                    <a:pt x="519924" y="35231"/>
                    <a:pt x="515576" y="39579"/>
                  </a:cubicBezTo>
                  <a:cubicBezTo>
                    <a:pt x="511228" y="43927"/>
                    <a:pt x="505331" y="46369"/>
                    <a:pt x="499182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ECE3FF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522367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2138212" y="3826260"/>
            <a:ext cx="1983362" cy="176059"/>
            <a:chOff x="0" y="0"/>
            <a:chExt cx="522367" cy="46369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522367" cy="46369"/>
            </a:xfrm>
            <a:custGeom>
              <a:avLst/>
              <a:gdLst/>
              <a:ahLst/>
              <a:cxnLst/>
              <a:rect r="r" b="b" t="t" l="l"/>
              <a:pathLst>
                <a:path h="46369" w="522367">
                  <a:moveTo>
                    <a:pt x="23185" y="0"/>
                  </a:moveTo>
                  <a:lnTo>
                    <a:pt x="499182" y="0"/>
                  </a:lnTo>
                  <a:cubicBezTo>
                    <a:pt x="511987" y="0"/>
                    <a:pt x="522367" y="10380"/>
                    <a:pt x="522367" y="23185"/>
                  </a:cubicBezTo>
                  <a:lnTo>
                    <a:pt x="522367" y="23185"/>
                  </a:lnTo>
                  <a:cubicBezTo>
                    <a:pt x="522367" y="29334"/>
                    <a:pt x="519924" y="35231"/>
                    <a:pt x="515576" y="39579"/>
                  </a:cubicBezTo>
                  <a:cubicBezTo>
                    <a:pt x="511228" y="43927"/>
                    <a:pt x="505331" y="46369"/>
                    <a:pt x="499182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FFE4D9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522367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8" id="58"/>
          <p:cNvSpPr txBox="true"/>
          <p:nvPr/>
        </p:nvSpPr>
        <p:spPr>
          <a:xfrm rot="0">
            <a:off x="9214481" y="2567296"/>
            <a:ext cx="1989577" cy="2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Personal Marketing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2138212" y="2567296"/>
            <a:ext cx="1983362" cy="2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AI algorithm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9214481" y="2939205"/>
            <a:ext cx="88455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199" b="true">
                <a:solidFill>
                  <a:srgbClr val="171242"/>
                </a:solidFill>
                <a:latin typeface="Inter Medium"/>
                <a:ea typeface="Inter Medium"/>
                <a:cs typeface="Inter Medium"/>
                <a:sym typeface="Inter Medium"/>
              </a:rPr>
              <a:t>75%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2138212" y="2939205"/>
            <a:ext cx="968859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199" b="true">
                <a:solidFill>
                  <a:srgbClr val="171242"/>
                </a:solidFill>
                <a:latin typeface="Inter Medium"/>
                <a:ea typeface="Inter Medium"/>
                <a:cs typeface="Inter Medium"/>
                <a:sym typeface="Inter Medium"/>
              </a:rPr>
              <a:t>80%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9214481" y="3493266"/>
            <a:ext cx="1301177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>
                <a:solidFill>
                  <a:srgbClr val="171242">
                    <a:alpha val="6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from last period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2138212" y="3493266"/>
            <a:ext cx="1301177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>
                <a:solidFill>
                  <a:srgbClr val="171242">
                    <a:alpha val="6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from last period</a:t>
            </a:r>
          </a:p>
        </p:txBody>
      </p:sp>
      <p:grpSp>
        <p:nvGrpSpPr>
          <p:cNvPr name="Group 64" id="64"/>
          <p:cNvGrpSpPr/>
          <p:nvPr/>
        </p:nvGrpSpPr>
        <p:grpSpPr>
          <a:xfrm rot="0">
            <a:off x="9215244" y="3826260"/>
            <a:ext cx="918605" cy="176059"/>
            <a:chOff x="0" y="0"/>
            <a:chExt cx="241937" cy="46369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241937" cy="46369"/>
            </a:xfrm>
            <a:custGeom>
              <a:avLst/>
              <a:gdLst/>
              <a:ahLst/>
              <a:cxnLst/>
              <a:rect r="r" b="b" t="t" l="l"/>
              <a:pathLst>
                <a:path h="46369" w="241937">
                  <a:moveTo>
                    <a:pt x="23185" y="0"/>
                  </a:moveTo>
                  <a:lnTo>
                    <a:pt x="218752" y="0"/>
                  </a:lnTo>
                  <a:cubicBezTo>
                    <a:pt x="231557" y="0"/>
                    <a:pt x="241937" y="10380"/>
                    <a:pt x="241937" y="23185"/>
                  </a:cubicBezTo>
                  <a:lnTo>
                    <a:pt x="241937" y="23185"/>
                  </a:lnTo>
                  <a:cubicBezTo>
                    <a:pt x="241937" y="35989"/>
                    <a:pt x="231557" y="46369"/>
                    <a:pt x="218752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8675FF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241937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12138976" y="3826260"/>
            <a:ext cx="918605" cy="176059"/>
            <a:chOff x="0" y="0"/>
            <a:chExt cx="241937" cy="46369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241937" cy="46369"/>
            </a:xfrm>
            <a:custGeom>
              <a:avLst/>
              <a:gdLst/>
              <a:ahLst/>
              <a:cxnLst/>
              <a:rect r="r" b="b" t="t" l="l"/>
              <a:pathLst>
                <a:path h="46369" w="241937">
                  <a:moveTo>
                    <a:pt x="23185" y="0"/>
                  </a:moveTo>
                  <a:lnTo>
                    <a:pt x="218752" y="0"/>
                  </a:lnTo>
                  <a:cubicBezTo>
                    <a:pt x="231557" y="0"/>
                    <a:pt x="241937" y="10380"/>
                    <a:pt x="241937" y="23185"/>
                  </a:cubicBezTo>
                  <a:lnTo>
                    <a:pt x="241937" y="23185"/>
                  </a:lnTo>
                  <a:cubicBezTo>
                    <a:pt x="241937" y="35989"/>
                    <a:pt x="231557" y="46369"/>
                    <a:pt x="218752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FF9160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241937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4727864" y="2231654"/>
            <a:ext cx="2653049" cy="2106307"/>
            <a:chOff x="0" y="0"/>
            <a:chExt cx="457419" cy="363154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457419" cy="363154"/>
            </a:xfrm>
            <a:custGeom>
              <a:avLst/>
              <a:gdLst/>
              <a:ahLst/>
              <a:cxnLst/>
              <a:rect r="r" b="b" t="t" l="l"/>
              <a:pathLst>
                <a:path h="363154" w="457419">
                  <a:moveTo>
                    <a:pt x="116725" y="0"/>
                  </a:moveTo>
                  <a:lnTo>
                    <a:pt x="340694" y="0"/>
                  </a:lnTo>
                  <a:cubicBezTo>
                    <a:pt x="371652" y="0"/>
                    <a:pt x="401341" y="12298"/>
                    <a:pt x="423231" y="34188"/>
                  </a:cubicBezTo>
                  <a:cubicBezTo>
                    <a:pt x="445121" y="56078"/>
                    <a:pt x="457419" y="85768"/>
                    <a:pt x="457419" y="116725"/>
                  </a:cubicBezTo>
                  <a:lnTo>
                    <a:pt x="457419" y="246429"/>
                  </a:lnTo>
                  <a:cubicBezTo>
                    <a:pt x="457419" y="310895"/>
                    <a:pt x="405160" y="363154"/>
                    <a:pt x="340694" y="363154"/>
                  </a:cubicBezTo>
                  <a:lnTo>
                    <a:pt x="116725" y="363154"/>
                  </a:lnTo>
                  <a:cubicBezTo>
                    <a:pt x="52259" y="363154"/>
                    <a:pt x="0" y="310895"/>
                    <a:pt x="0" y="246429"/>
                  </a:cubicBezTo>
                  <a:lnTo>
                    <a:pt x="0" y="116725"/>
                  </a:lnTo>
                  <a:cubicBezTo>
                    <a:pt x="0" y="52259"/>
                    <a:pt x="52259" y="0"/>
                    <a:pt x="1167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38100"/>
              <a:ext cx="457419" cy="4012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15061944" y="3826260"/>
            <a:ext cx="1983362" cy="176059"/>
            <a:chOff x="0" y="0"/>
            <a:chExt cx="522367" cy="46369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522367" cy="46369"/>
            </a:xfrm>
            <a:custGeom>
              <a:avLst/>
              <a:gdLst/>
              <a:ahLst/>
              <a:cxnLst/>
              <a:rect r="r" b="b" t="t" l="l"/>
              <a:pathLst>
                <a:path h="46369" w="522367">
                  <a:moveTo>
                    <a:pt x="23185" y="0"/>
                  </a:moveTo>
                  <a:lnTo>
                    <a:pt x="499182" y="0"/>
                  </a:lnTo>
                  <a:cubicBezTo>
                    <a:pt x="511987" y="0"/>
                    <a:pt x="522367" y="10380"/>
                    <a:pt x="522367" y="23185"/>
                  </a:cubicBezTo>
                  <a:lnTo>
                    <a:pt x="522367" y="23185"/>
                  </a:lnTo>
                  <a:cubicBezTo>
                    <a:pt x="522367" y="29334"/>
                    <a:pt x="519924" y="35231"/>
                    <a:pt x="515576" y="39579"/>
                  </a:cubicBezTo>
                  <a:cubicBezTo>
                    <a:pt x="511228" y="43927"/>
                    <a:pt x="505331" y="46369"/>
                    <a:pt x="499182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DEF9FF"/>
            </a:solidFill>
          </p:spPr>
        </p:sp>
        <p:sp>
          <p:nvSpPr>
            <p:cNvPr name="TextBox 75" id="75"/>
            <p:cNvSpPr txBox="true"/>
            <p:nvPr/>
          </p:nvSpPr>
          <p:spPr>
            <a:xfrm>
              <a:off x="0" y="-38100"/>
              <a:ext cx="522367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6" id="76"/>
          <p:cNvSpPr txBox="true"/>
          <p:nvPr/>
        </p:nvSpPr>
        <p:spPr>
          <a:xfrm rot="0">
            <a:off x="15061944" y="2567296"/>
            <a:ext cx="1983362" cy="2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AI Data Integration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5061944" y="2939205"/>
            <a:ext cx="919369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199" b="true">
                <a:solidFill>
                  <a:srgbClr val="171242"/>
                </a:solidFill>
                <a:latin typeface="Inter Medium"/>
                <a:ea typeface="Inter Medium"/>
                <a:cs typeface="Inter Medium"/>
                <a:sym typeface="Inter Medium"/>
              </a:rPr>
              <a:t>65%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5061944" y="3493266"/>
            <a:ext cx="1301177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>
                <a:solidFill>
                  <a:srgbClr val="171242">
                    <a:alpha val="6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from last period</a:t>
            </a:r>
          </a:p>
        </p:txBody>
      </p:sp>
      <p:grpSp>
        <p:nvGrpSpPr>
          <p:cNvPr name="Group 79" id="79"/>
          <p:cNvGrpSpPr/>
          <p:nvPr/>
        </p:nvGrpSpPr>
        <p:grpSpPr>
          <a:xfrm rot="0">
            <a:off x="15062707" y="3826260"/>
            <a:ext cx="918605" cy="176059"/>
            <a:chOff x="0" y="0"/>
            <a:chExt cx="241937" cy="46369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241937" cy="46369"/>
            </a:xfrm>
            <a:custGeom>
              <a:avLst/>
              <a:gdLst/>
              <a:ahLst/>
              <a:cxnLst/>
              <a:rect r="r" b="b" t="t" l="l"/>
              <a:pathLst>
                <a:path h="46369" w="241937">
                  <a:moveTo>
                    <a:pt x="23185" y="0"/>
                  </a:moveTo>
                  <a:lnTo>
                    <a:pt x="218752" y="0"/>
                  </a:lnTo>
                  <a:cubicBezTo>
                    <a:pt x="231557" y="0"/>
                    <a:pt x="241937" y="10380"/>
                    <a:pt x="241937" y="23185"/>
                  </a:cubicBezTo>
                  <a:lnTo>
                    <a:pt x="241937" y="23185"/>
                  </a:lnTo>
                  <a:cubicBezTo>
                    <a:pt x="241937" y="35989"/>
                    <a:pt x="231557" y="46369"/>
                    <a:pt x="218752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5DD2EB"/>
            </a:solidFill>
          </p:spPr>
        </p:sp>
        <p:sp>
          <p:nvSpPr>
            <p:cNvPr name="TextBox 81" id="81"/>
            <p:cNvSpPr txBox="true"/>
            <p:nvPr/>
          </p:nvSpPr>
          <p:spPr>
            <a:xfrm>
              <a:off x="0" y="-38100"/>
              <a:ext cx="241937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82" id="8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639010" y="5825252"/>
            <a:ext cx="2118053" cy="2118053"/>
          </a:xfrm>
          <a:prstGeom prst="rect">
            <a:avLst/>
          </a:prstGeom>
        </p:spPr>
      </p:pic>
      <p:pic>
        <p:nvPicPr>
          <p:cNvPr name="Picture 83" id="8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5626739" y="5825252"/>
            <a:ext cx="2118053" cy="2118053"/>
          </a:xfrm>
          <a:prstGeom prst="rect">
            <a:avLst/>
          </a:prstGeom>
        </p:spPr>
      </p:pic>
      <p:sp>
        <p:nvSpPr>
          <p:cNvPr name="TextBox 84" id="84"/>
          <p:cNvSpPr txBox="true"/>
          <p:nvPr/>
        </p:nvSpPr>
        <p:spPr>
          <a:xfrm rot="0">
            <a:off x="1575334" y="8144011"/>
            <a:ext cx="2245404" cy="339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0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Target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5563063" y="8144011"/>
            <a:ext cx="2245404" cy="339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0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Current Status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5393713" y="946425"/>
            <a:ext cx="4345608" cy="6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Next Steps and 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9867374" y="946425"/>
            <a:ext cx="3026912" cy="693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17124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Objectives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1575334" y="8621249"/>
            <a:ext cx="2245404" cy="252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sz="14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(Waste reduction)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5589233" y="8621249"/>
            <a:ext cx="2245404" cy="252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sz="14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(Reduction achieved)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1846201" y="3533965"/>
            <a:ext cx="298053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3620454" y="3533965"/>
            <a:ext cx="38285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5438633" y="3533965"/>
            <a:ext cx="38285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7251914" y="3533965"/>
            <a:ext cx="38285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3219902" y="5224462"/>
            <a:ext cx="55829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3219902" y="6376988"/>
            <a:ext cx="55829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3219902" y="7529512"/>
            <a:ext cx="55829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3219902" y="8682038"/>
            <a:ext cx="55829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906951" y="4176448"/>
            <a:ext cx="817651" cy="4856110"/>
            <a:chOff x="0" y="0"/>
            <a:chExt cx="215348" cy="1278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5348" cy="1278975"/>
            </a:xfrm>
            <a:custGeom>
              <a:avLst/>
              <a:gdLst/>
              <a:ahLst/>
              <a:cxnLst/>
              <a:rect r="r" b="b" t="t" l="l"/>
              <a:pathLst>
                <a:path h="1278975" w="215348">
                  <a:moveTo>
                    <a:pt x="107674" y="0"/>
                  </a:moveTo>
                  <a:lnTo>
                    <a:pt x="107674" y="0"/>
                  </a:lnTo>
                  <a:cubicBezTo>
                    <a:pt x="167141" y="0"/>
                    <a:pt x="215348" y="48207"/>
                    <a:pt x="215348" y="107674"/>
                  </a:cubicBezTo>
                  <a:lnTo>
                    <a:pt x="215348" y="1171301"/>
                  </a:lnTo>
                  <a:cubicBezTo>
                    <a:pt x="215348" y="1230768"/>
                    <a:pt x="167141" y="1278975"/>
                    <a:pt x="107674" y="1278975"/>
                  </a:cubicBezTo>
                  <a:lnTo>
                    <a:pt x="107674" y="1278975"/>
                  </a:lnTo>
                  <a:cubicBezTo>
                    <a:pt x="48207" y="1278975"/>
                    <a:pt x="0" y="1230768"/>
                    <a:pt x="0" y="1171301"/>
                  </a:cubicBezTo>
                  <a:lnTo>
                    <a:pt x="0" y="107674"/>
                  </a:lnTo>
                  <a:cubicBezTo>
                    <a:pt x="0" y="48207"/>
                    <a:pt x="48207" y="0"/>
                    <a:pt x="1076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171242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5348" cy="131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0" id="10"/>
          <p:cNvSpPr/>
          <p:nvPr/>
        </p:nvSpPr>
        <p:spPr>
          <a:xfrm>
            <a:off x="10801052" y="5224462"/>
            <a:ext cx="55829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10801052" y="6376988"/>
            <a:ext cx="55829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10801052" y="7529512"/>
            <a:ext cx="55829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0801052" y="8682038"/>
            <a:ext cx="55829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9488102" y="4176448"/>
            <a:ext cx="817651" cy="4856110"/>
            <a:chOff x="0" y="0"/>
            <a:chExt cx="215348" cy="127897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5348" cy="1278975"/>
            </a:xfrm>
            <a:custGeom>
              <a:avLst/>
              <a:gdLst/>
              <a:ahLst/>
              <a:cxnLst/>
              <a:rect r="r" b="b" t="t" l="l"/>
              <a:pathLst>
                <a:path h="1278975" w="215348">
                  <a:moveTo>
                    <a:pt x="107674" y="0"/>
                  </a:moveTo>
                  <a:lnTo>
                    <a:pt x="107674" y="0"/>
                  </a:lnTo>
                  <a:cubicBezTo>
                    <a:pt x="167141" y="0"/>
                    <a:pt x="215348" y="48207"/>
                    <a:pt x="215348" y="107674"/>
                  </a:cubicBezTo>
                  <a:lnTo>
                    <a:pt x="215348" y="1171301"/>
                  </a:lnTo>
                  <a:cubicBezTo>
                    <a:pt x="215348" y="1230768"/>
                    <a:pt x="167141" y="1278975"/>
                    <a:pt x="107674" y="1278975"/>
                  </a:cubicBezTo>
                  <a:lnTo>
                    <a:pt x="107674" y="1278975"/>
                  </a:lnTo>
                  <a:cubicBezTo>
                    <a:pt x="48207" y="1278975"/>
                    <a:pt x="0" y="1230768"/>
                    <a:pt x="0" y="1171301"/>
                  </a:cubicBezTo>
                  <a:lnTo>
                    <a:pt x="0" y="107674"/>
                  </a:lnTo>
                  <a:cubicBezTo>
                    <a:pt x="0" y="48207"/>
                    <a:pt x="48207" y="0"/>
                    <a:pt x="1076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171242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15348" cy="131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776919" y="7274560"/>
            <a:ext cx="1022162" cy="4421698"/>
            <a:chOff x="0" y="0"/>
            <a:chExt cx="269212" cy="116456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69211" cy="1164562"/>
            </a:xfrm>
            <a:custGeom>
              <a:avLst/>
              <a:gdLst/>
              <a:ahLst/>
              <a:cxnLst/>
              <a:rect r="r" b="b" t="t" l="l"/>
              <a:pathLst>
                <a:path h="1164562" w="269211">
                  <a:moveTo>
                    <a:pt x="134606" y="0"/>
                  </a:moveTo>
                  <a:lnTo>
                    <a:pt x="134606" y="0"/>
                  </a:lnTo>
                  <a:cubicBezTo>
                    <a:pt x="208946" y="0"/>
                    <a:pt x="269211" y="60265"/>
                    <a:pt x="269211" y="134606"/>
                  </a:cubicBezTo>
                  <a:lnTo>
                    <a:pt x="269211" y="1029957"/>
                  </a:lnTo>
                  <a:cubicBezTo>
                    <a:pt x="269211" y="1104297"/>
                    <a:pt x="208946" y="1164562"/>
                    <a:pt x="134606" y="1164562"/>
                  </a:cubicBezTo>
                  <a:lnTo>
                    <a:pt x="134606" y="1164562"/>
                  </a:lnTo>
                  <a:cubicBezTo>
                    <a:pt x="60265" y="1164562"/>
                    <a:pt x="0" y="1104297"/>
                    <a:pt x="0" y="1029957"/>
                  </a:cubicBezTo>
                  <a:lnTo>
                    <a:pt x="0" y="134606"/>
                  </a:lnTo>
                  <a:cubicBezTo>
                    <a:pt x="0" y="60265"/>
                    <a:pt x="60265" y="0"/>
                    <a:pt x="134606" y="0"/>
                  </a:cubicBezTo>
                  <a:close/>
                </a:path>
              </a:pathLst>
            </a:custGeom>
            <a:solidFill>
              <a:srgbClr val="7B40F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69212" cy="12026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-511081" y="-1093063"/>
            <a:ext cx="1022162" cy="4421698"/>
            <a:chOff x="0" y="0"/>
            <a:chExt cx="269212" cy="116456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9211" cy="1164562"/>
            </a:xfrm>
            <a:custGeom>
              <a:avLst/>
              <a:gdLst/>
              <a:ahLst/>
              <a:cxnLst/>
              <a:rect r="r" b="b" t="t" l="l"/>
              <a:pathLst>
                <a:path h="1164562" w="269211">
                  <a:moveTo>
                    <a:pt x="134606" y="0"/>
                  </a:moveTo>
                  <a:lnTo>
                    <a:pt x="134606" y="0"/>
                  </a:lnTo>
                  <a:cubicBezTo>
                    <a:pt x="208946" y="0"/>
                    <a:pt x="269211" y="60265"/>
                    <a:pt x="269211" y="134606"/>
                  </a:cubicBezTo>
                  <a:lnTo>
                    <a:pt x="269211" y="1029957"/>
                  </a:lnTo>
                  <a:cubicBezTo>
                    <a:pt x="269211" y="1104297"/>
                    <a:pt x="208946" y="1164562"/>
                    <a:pt x="134606" y="1164562"/>
                  </a:cubicBezTo>
                  <a:lnTo>
                    <a:pt x="134606" y="1164562"/>
                  </a:lnTo>
                  <a:cubicBezTo>
                    <a:pt x="60265" y="1164562"/>
                    <a:pt x="0" y="1104297"/>
                    <a:pt x="0" y="1029957"/>
                  </a:cubicBezTo>
                  <a:lnTo>
                    <a:pt x="0" y="134606"/>
                  </a:lnTo>
                  <a:cubicBezTo>
                    <a:pt x="0" y="60265"/>
                    <a:pt x="60265" y="0"/>
                    <a:pt x="134606" y="0"/>
                  </a:cubicBezTo>
                  <a:close/>
                </a:path>
              </a:pathLst>
            </a:custGeom>
            <a:solidFill>
              <a:srgbClr val="7B40F2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269212" cy="12026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-272323" y="9032557"/>
            <a:ext cx="1566809" cy="1453216"/>
          </a:xfrm>
          <a:custGeom>
            <a:avLst/>
            <a:gdLst/>
            <a:ahLst/>
            <a:cxnLst/>
            <a:rect r="r" b="b" t="t" l="l"/>
            <a:pathLst>
              <a:path h="1453216" w="1566809">
                <a:moveTo>
                  <a:pt x="0" y="0"/>
                </a:moveTo>
                <a:lnTo>
                  <a:pt x="1566809" y="0"/>
                </a:lnTo>
                <a:lnTo>
                  <a:pt x="1566809" y="1453216"/>
                </a:lnTo>
                <a:lnTo>
                  <a:pt x="0" y="1453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906951" y="2504912"/>
            <a:ext cx="6622703" cy="823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83"/>
              </a:lnSpc>
            </a:pPr>
            <a:r>
              <a:rPr lang="en-US" sz="5599" b="true">
                <a:solidFill>
                  <a:srgbClr val="171242"/>
                </a:solidFill>
                <a:latin typeface="Raleway Bold"/>
                <a:ea typeface="Raleway Bold"/>
                <a:cs typeface="Raleway Bold"/>
                <a:sym typeface="Raleway Bold"/>
              </a:rPr>
              <a:t>Table of Content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923764" y="2275386"/>
            <a:ext cx="7460273" cy="1168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000" spc="2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Lorem ipsum dolor sit amet, consectetur adipiscing elit, sed do eiusmod tempor incididunt ut labore et dolore magna aliqua. Ut enim ad minim veniam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219902" y="4555490"/>
            <a:ext cx="4958007" cy="41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9"/>
              </a:lnSpc>
            </a:pPr>
            <a:r>
              <a:rPr lang="en-US" sz="2199" spc="21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Strategic Milestones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219902" y="5704187"/>
            <a:ext cx="4958007" cy="41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9"/>
              </a:lnSpc>
            </a:pPr>
            <a:r>
              <a:rPr lang="en-US" sz="2199" spc="21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Operational Higlights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219902" y="6858000"/>
            <a:ext cx="4958007" cy="41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9"/>
              </a:lnSpc>
            </a:pPr>
            <a:r>
              <a:rPr lang="en-US" sz="2199" spc="21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Customer Engagement and growth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219902" y="8011813"/>
            <a:ext cx="4958007" cy="41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9"/>
              </a:lnSpc>
            </a:pPr>
            <a:r>
              <a:rPr lang="en-US" sz="2199" spc="21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Workforce</a:t>
            </a:r>
            <a:r>
              <a:rPr lang="en-US" sz="2199" spc="21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 Diversity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022452" y="4599940"/>
            <a:ext cx="586649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b="true" sz="3000">
                <a:solidFill>
                  <a:srgbClr val="171242"/>
                </a:solidFill>
                <a:latin typeface="Inter Bold"/>
                <a:ea typeface="Inter Bold"/>
                <a:cs typeface="Inter Bold"/>
                <a:sym typeface="Inter Bold"/>
              </a:rPr>
              <a:t>01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022452" y="5752048"/>
            <a:ext cx="586649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b="true" sz="3000">
                <a:solidFill>
                  <a:srgbClr val="171242"/>
                </a:solidFill>
                <a:latin typeface="Inter Bold"/>
                <a:ea typeface="Inter Bold"/>
                <a:cs typeface="Inter Bold"/>
                <a:sym typeface="Inter Bold"/>
              </a:rPr>
              <a:t>02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022452" y="6904155"/>
            <a:ext cx="586649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b="true" sz="3000">
                <a:solidFill>
                  <a:srgbClr val="171242"/>
                </a:solidFill>
                <a:latin typeface="Inter Bold"/>
                <a:ea typeface="Inter Bold"/>
                <a:cs typeface="Inter Bold"/>
                <a:sym typeface="Inter Bold"/>
              </a:rPr>
              <a:t>03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022452" y="8056263"/>
            <a:ext cx="586649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b="true" sz="3000">
                <a:solidFill>
                  <a:srgbClr val="171242"/>
                </a:solidFill>
                <a:latin typeface="Inter Bold"/>
                <a:ea typeface="Inter Bold"/>
                <a:cs typeface="Inter Bold"/>
                <a:sym typeface="Inter Bold"/>
              </a:rPr>
              <a:t>04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801052" y="4555490"/>
            <a:ext cx="3848681" cy="41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9"/>
              </a:lnSpc>
            </a:pPr>
            <a:r>
              <a:rPr lang="en-US" sz="2199" spc="21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Challenges and Risks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801052" y="5704187"/>
            <a:ext cx="3848681" cy="41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9"/>
              </a:lnSpc>
            </a:pPr>
            <a:r>
              <a:rPr lang="en-US" sz="2199" spc="21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Data Visualizations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801052" y="6858000"/>
            <a:ext cx="3848681" cy="41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9"/>
              </a:lnSpc>
            </a:pPr>
            <a:r>
              <a:rPr lang="en-US" sz="2199" spc="21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Insights and Trends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801052" y="8011813"/>
            <a:ext cx="3848681" cy="41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9"/>
              </a:lnSpc>
            </a:pPr>
            <a:r>
              <a:rPr lang="en-US" sz="2199" spc="21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Next Steps and</a:t>
            </a:r>
            <a:r>
              <a:rPr lang="en-US" sz="2199" spc="21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 Objectives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603603" y="4599940"/>
            <a:ext cx="586649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b="true" sz="3000">
                <a:solidFill>
                  <a:srgbClr val="171242"/>
                </a:solidFill>
                <a:latin typeface="Inter Bold"/>
                <a:ea typeface="Inter Bold"/>
                <a:cs typeface="Inter Bold"/>
                <a:sym typeface="Inter Bold"/>
              </a:rPr>
              <a:t>05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603603" y="5752048"/>
            <a:ext cx="586649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b="true" sz="3000">
                <a:solidFill>
                  <a:srgbClr val="171242"/>
                </a:solidFill>
                <a:latin typeface="Inter Bold"/>
                <a:ea typeface="Inter Bold"/>
                <a:cs typeface="Inter Bold"/>
                <a:sym typeface="Inter Bold"/>
              </a:rPr>
              <a:t>06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603603" y="6904155"/>
            <a:ext cx="586649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b="true" sz="3000">
                <a:solidFill>
                  <a:srgbClr val="171242"/>
                </a:solidFill>
                <a:latin typeface="Inter Bold"/>
                <a:ea typeface="Inter Bold"/>
                <a:cs typeface="Inter Bold"/>
                <a:sym typeface="Inter Bold"/>
              </a:rPr>
              <a:t>07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603603" y="8056263"/>
            <a:ext cx="586649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b="true" sz="3000">
                <a:solidFill>
                  <a:srgbClr val="171242"/>
                </a:solidFill>
                <a:latin typeface="Inter Bold"/>
                <a:ea typeface="Inter Bold"/>
                <a:cs typeface="Inter Bold"/>
                <a:sym typeface="Inter Bold"/>
              </a:rPr>
              <a:t>08</a:t>
            </a:r>
          </a:p>
        </p:txBody>
      </p:sp>
      <p:sp>
        <p:nvSpPr>
          <p:cNvPr name="Freeform 42" id="42"/>
          <p:cNvSpPr/>
          <p:nvPr/>
        </p:nvSpPr>
        <p:spPr>
          <a:xfrm flipH="true" flipV="false" rot="0">
            <a:off x="16165868" y="-507289"/>
            <a:ext cx="3940820" cy="4159177"/>
          </a:xfrm>
          <a:custGeom>
            <a:avLst/>
            <a:gdLst/>
            <a:ahLst/>
            <a:cxnLst/>
            <a:rect r="r" b="b" t="t" l="l"/>
            <a:pathLst>
              <a:path h="4159177" w="3940820">
                <a:moveTo>
                  <a:pt x="3940820" y="0"/>
                </a:moveTo>
                <a:lnTo>
                  <a:pt x="0" y="0"/>
                </a:lnTo>
                <a:lnTo>
                  <a:pt x="0" y="4159177"/>
                </a:lnTo>
                <a:lnTo>
                  <a:pt x="3940820" y="4159177"/>
                </a:lnTo>
                <a:lnTo>
                  <a:pt x="394082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814321" y="1143000"/>
            <a:ext cx="429300" cy="429300"/>
          </a:xfrm>
          <a:custGeom>
            <a:avLst/>
            <a:gdLst/>
            <a:ahLst/>
            <a:cxnLst/>
            <a:rect r="r" b="b" t="t" l="l"/>
            <a:pathLst>
              <a:path h="429300" w="429300">
                <a:moveTo>
                  <a:pt x="0" y="0"/>
                </a:moveTo>
                <a:lnTo>
                  <a:pt x="429300" y="0"/>
                </a:lnTo>
                <a:lnTo>
                  <a:pt x="429300" y="429300"/>
                </a:lnTo>
                <a:lnTo>
                  <a:pt x="0" y="4293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2639024" y="1140480"/>
            <a:ext cx="1802457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171242"/>
                </a:solidFill>
                <a:latin typeface="Canva Sans"/>
                <a:ea typeface="Canva Sans"/>
                <a:cs typeface="Canva Sans"/>
                <a:sym typeface="Canva Sans"/>
              </a:rPr>
              <a:t>YOUR LOGO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2144419">
            <a:off x="2358929" y="6427046"/>
            <a:ext cx="3799264" cy="2702227"/>
          </a:xfrm>
          <a:custGeom>
            <a:avLst/>
            <a:gdLst/>
            <a:ahLst/>
            <a:cxnLst/>
            <a:rect r="r" b="b" t="t" l="l"/>
            <a:pathLst>
              <a:path h="2702227" w="3799264">
                <a:moveTo>
                  <a:pt x="3799265" y="0"/>
                </a:moveTo>
                <a:lnTo>
                  <a:pt x="0" y="0"/>
                </a:lnTo>
                <a:lnTo>
                  <a:pt x="0" y="2702227"/>
                </a:lnTo>
                <a:lnTo>
                  <a:pt x="3799265" y="2702227"/>
                </a:lnTo>
                <a:lnTo>
                  <a:pt x="3799265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3467" y="9181296"/>
            <a:ext cx="1988342" cy="591246"/>
          </a:xfrm>
          <a:custGeom>
            <a:avLst/>
            <a:gdLst/>
            <a:ahLst/>
            <a:cxnLst/>
            <a:rect r="r" b="b" t="t" l="l"/>
            <a:pathLst>
              <a:path h="591246" w="1988342">
                <a:moveTo>
                  <a:pt x="0" y="0"/>
                </a:moveTo>
                <a:lnTo>
                  <a:pt x="1988341" y="0"/>
                </a:lnTo>
                <a:lnTo>
                  <a:pt x="1988341" y="591247"/>
                </a:lnTo>
                <a:lnTo>
                  <a:pt x="0" y="5912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16609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3264548" y="9181296"/>
            <a:ext cx="1988342" cy="591246"/>
          </a:xfrm>
          <a:custGeom>
            <a:avLst/>
            <a:gdLst/>
            <a:ahLst/>
            <a:cxnLst/>
            <a:rect r="r" b="b" t="t" l="l"/>
            <a:pathLst>
              <a:path h="591246" w="1988342">
                <a:moveTo>
                  <a:pt x="0" y="0"/>
                </a:moveTo>
                <a:lnTo>
                  <a:pt x="1988342" y="0"/>
                </a:lnTo>
                <a:lnTo>
                  <a:pt x="1988342" y="591247"/>
                </a:lnTo>
                <a:lnTo>
                  <a:pt x="0" y="5912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166094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933450" y="6880377"/>
            <a:ext cx="1992026" cy="2596543"/>
            <a:chOff x="0" y="0"/>
            <a:chExt cx="393124" cy="5124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3124" cy="512425"/>
            </a:xfrm>
            <a:custGeom>
              <a:avLst/>
              <a:gdLst/>
              <a:ahLst/>
              <a:cxnLst/>
              <a:rect r="r" b="b" t="t" l="l"/>
              <a:pathLst>
                <a:path h="512425" w="393124">
                  <a:moveTo>
                    <a:pt x="139912" y="0"/>
                  </a:moveTo>
                  <a:lnTo>
                    <a:pt x="253212" y="0"/>
                  </a:lnTo>
                  <a:cubicBezTo>
                    <a:pt x="330484" y="0"/>
                    <a:pt x="393124" y="62641"/>
                    <a:pt x="393124" y="139912"/>
                  </a:cubicBezTo>
                  <a:lnTo>
                    <a:pt x="393124" y="372513"/>
                  </a:lnTo>
                  <a:cubicBezTo>
                    <a:pt x="393124" y="409620"/>
                    <a:pt x="378384" y="445207"/>
                    <a:pt x="352145" y="471446"/>
                  </a:cubicBezTo>
                  <a:cubicBezTo>
                    <a:pt x="325906" y="497684"/>
                    <a:pt x="290319" y="512425"/>
                    <a:pt x="253212" y="512425"/>
                  </a:cubicBezTo>
                  <a:lnTo>
                    <a:pt x="139912" y="512425"/>
                  </a:lnTo>
                  <a:cubicBezTo>
                    <a:pt x="62641" y="512425"/>
                    <a:pt x="0" y="449784"/>
                    <a:pt x="0" y="372513"/>
                  </a:cubicBezTo>
                  <a:lnTo>
                    <a:pt x="0" y="139912"/>
                  </a:lnTo>
                  <a:cubicBezTo>
                    <a:pt x="0" y="62641"/>
                    <a:pt x="62641" y="0"/>
                    <a:pt x="1399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93124" cy="55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264532" y="6880377"/>
            <a:ext cx="1992026" cy="2596543"/>
            <a:chOff x="0" y="0"/>
            <a:chExt cx="393124" cy="51242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3124" cy="512425"/>
            </a:xfrm>
            <a:custGeom>
              <a:avLst/>
              <a:gdLst/>
              <a:ahLst/>
              <a:cxnLst/>
              <a:rect r="r" b="b" t="t" l="l"/>
              <a:pathLst>
                <a:path h="512425" w="393124">
                  <a:moveTo>
                    <a:pt x="139912" y="0"/>
                  </a:moveTo>
                  <a:lnTo>
                    <a:pt x="253212" y="0"/>
                  </a:lnTo>
                  <a:cubicBezTo>
                    <a:pt x="330484" y="0"/>
                    <a:pt x="393124" y="62641"/>
                    <a:pt x="393124" y="139912"/>
                  </a:cubicBezTo>
                  <a:lnTo>
                    <a:pt x="393124" y="372513"/>
                  </a:lnTo>
                  <a:cubicBezTo>
                    <a:pt x="393124" y="409620"/>
                    <a:pt x="378384" y="445207"/>
                    <a:pt x="352145" y="471446"/>
                  </a:cubicBezTo>
                  <a:cubicBezTo>
                    <a:pt x="325906" y="497684"/>
                    <a:pt x="290319" y="512425"/>
                    <a:pt x="253212" y="512425"/>
                  </a:cubicBezTo>
                  <a:lnTo>
                    <a:pt x="139912" y="512425"/>
                  </a:lnTo>
                  <a:cubicBezTo>
                    <a:pt x="62641" y="512425"/>
                    <a:pt x="0" y="449784"/>
                    <a:pt x="0" y="372513"/>
                  </a:cubicBezTo>
                  <a:lnTo>
                    <a:pt x="0" y="139912"/>
                  </a:lnTo>
                  <a:cubicBezTo>
                    <a:pt x="0" y="62641"/>
                    <a:pt x="62641" y="0"/>
                    <a:pt x="1399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93124" cy="55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65164" y="784247"/>
            <a:ext cx="3172085" cy="3172085"/>
          </a:xfrm>
          <a:prstGeom prst="rect">
            <a:avLst/>
          </a:prstGeom>
        </p:spPr>
      </p:pic>
      <p:sp>
        <p:nvSpPr>
          <p:cNvPr name="Freeform 13" id="13"/>
          <p:cNvSpPr/>
          <p:nvPr/>
        </p:nvSpPr>
        <p:spPr>
          <a:xfrm flipH="false" flipV="false" rot="0">
            <a:off x="2536995" y="867228"/>
            <a:ext cx="840069" cy="844032"/>
          </a:xfrm>
          <a:custGeom>
            <a:avLst/>
            <a:gdLst/>
            <a:ahLst/>
            <a:cxnLst/>
            <a:rect r="r" b="b" t="t" l="l"/>
            <a:pathLst>
              <a:path h="844032" w="840069">
                <a:moveTo>
                  <a:pt x="0" y="0"/>
                </a:moveTo>
                <a:lnTo>
                  <a:pt x="840069" y="0"/>
                </a:lnTo>
                <a:lnTo>
                  <a:pt x="840069" y="844032"/>
                </a:lnTo>
                <a:lnTo>
                  <a:pt x="0" y="844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</a:blip>
            <a:stretch>
              <a:fillRect l="0" t="-15" r="0" b="-15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621240" y="857703"/>
            <a:ext cx="671579" cy="67157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38736" y="2424798"/>
            <a:ext cx="840069" cy="844032"/>
          </a:xfrm>
          <a:custGeom>
            <a:avLst/>
            <a:gdLst/>
            <a:ahLst/>
            <a:cxnLst/>
            <a:rect r="r" b="b" t="t" l="l"/>
            <a:pathLst>
              <a:path h="844032" w="840069">
                <a:moveTo>
                  <a:pt x="0" y="0"/>
                </a:moveTo>
                <a:lnTo>
                  <a:pt x="840069" y="0"/>
                </a:lnTo>
                <a:lnTo>
                  <a:pt x="840069" y="844032"/>
                </a:lnTo>
                <a:lnTo>
                  <a:pt x="0" y="844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</a:blip>
            <a:stretch>
              <a:fillRect l="0" t="-15" r="0" b="-15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822981" y="2415273"/>
            <a:ext cx="671579" cy="671579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925476" y="2802223"/>
            <a:ext cx="840069" cy="844032"/>
          </a:xfrm>
          <a:custGeom>
            <a:avLst/>
            <a:gdLst/>
            <a:ahLst/>
            <a:cxnLst/>
            <a:rect r="r" b="b" t="t" l="l"/>
            <a:pathLst>
              <a:path h="844032" w="840069">
                <a:moveTo>
                  <a:pt x="0" y="0"/>
                </a:moveTo>
                <a:lnTo>
                  <a:pt x="840069" y="0"/>
                </a:lnTo>
                <a:lnTo>
                  <a:pt x="840069" y="844032"/>
                </a:lnTo>
                <a:lnTo>
                  <a:pt x="0" y="844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</a:blip>
            <a:stretch>
              <a:fillRect l="0" t="-15" r="0" b="-15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3009721" y="2792698"/>
            <a:ext cx="671579" cy="671579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pic>
        <p:nvPicPr>
          <p:cNvPr name="Picture 25" id="2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39494" y="7144039"/>
            <a:ext cx="1380254" cy="1380254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570576" y="7144039"/>
            <a:ext cx="1380254" cy="1380254"/>
          </a:xfrm>
          <a:prstGeom prst="rect">
            <a:avLst/>
          </a:prstGeom>
        </p:spPr>
      </p:pic>
      <p:sp>
        <p:nvSpPr>
          <p:cNvPr name="Freeform 27" id="27"/>
          <p:cNvSpPr/>
          <p:nvPr/>
        </p:nvSpPr>
        <p:spPr>
          <a:xfrm flipH="false" flipV="false" rot="0">
            <a:off x="5595630" y="9181296"/>
            <a:ext cx="1988342" cy="591246"/>
          </a:xfrm>
          <a:custGeom>
            <a:avLst/>
            <a:gdLst/>
            <a:ahLst/>
            <a:cxnLst/>
            <a:rect r="r" b="b" t="t" l="l"/>
            <a:pathLst>
              <a:path h="591246" w="1988342">
                <a:moveTo>
                  <a:pt x="0" y="0"/>
                </a:moveTo>
                <a:lnTo>
                  <a:pt x="1988342" y="0"/>
                </a:lnTo>
                <a:lnTo>
                  <a:pt x="1988342" y="591247"/>
                </a:lnTo>
                <a:lnTo>
                  <a:pt x="0" y="5912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16609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6974186" y="2751310"/>
            <a:ext cx="10285114" cy="5026850"/>
          </a:xfrm>
          <a:custGeom>
            <a:avLst/>
            <a:gdLst/>
            <a:ahLst/>
            <a:cxnLst/>
            <a:rect r="r" b="b" t="t" l="l"/>
            <a:pathLst>
              <a:path h="5026850" w="10285114">
                <a:moveTo>
                  <a:pt x="0" y="0"/>
                </a:moveTo>
                <a:lnTo>
                  <a:pt x="10285114" y="0"/>
                </a:lnTo>
                <a:lnTo>
                  <a:pt x="10285114" y="5026850"/>
                </a:lnTo>
                <a:lnTo>
                  <a:pt x="0" y="50268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501855" y="3352755"/>
            <a:ext cx="1765962" cy="1397317"/>
          </a:xfrm>
          <a:custGeom>
            <a:avLst/>
            <a:gdLst/>
            <a:ahLst/>
            <a:cxnLst/>
            <a:rect r="r" b="b" t="t" l="l"/>
            <a:pathLst>
              <a:path h="1397317" w="1765962">
                <a:moveTo>
                  <a:pt x="0" y="0"/>
                </a:moveTo>
                <a:lnTo>
                  <a:pt x="1765962" y="0"/>
                </a:lnTo>
                <a:lnTo>
                  <a:pt x="1765962" y="1397317"/>
                </a:lnTo>
                <a:lnTo>
                  <a:pt x="0" y="13973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4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11617505" y="4060939"/>
            <a:ext cx="1765962" cy="1397317"/>
          </a:xfrm>
          <a:custGeom>
            <a:avLst/>
            <a:gdLst/>
            <a:ahLst/>
            <a:cxnLst/>
            <a:rect r="r" b="b" t="t" l="l"/>
            <a:pathLst>
              <a:path h="1397317" w="1765962">
                <a:moveTo>
                  <a:pt x="0" y="0"/>
                </a:moveTo>
                <a:lnTo>
                  <a:pt x="1765962" y="0"/>
                </a:lnTo>
                <a:lnTo>
                  <a:pt x="1765962" y="1397317"/>
                </a:lnTo>
                <a:lnTo>
                  <a:pt x="0" y="13973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4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14994814" y="5551119"/>
            <a:ext cx="1765962" cy="1397317"/>
          </a:xfrm>
          <a:custGeom>
            <a:avLst/>
            <a:gdLst/>
            <a:ahLst/>
            <a:cxnLst/>
            <a:rect r="r" b="b" t="t" l="l"/>
            <a:pathLst>
              <a:path h="1397317" w="1765962">
                <a:moveTo>
                  <a:pt x="0" y="0"/>
                </a:moveTo>
                <a:lnTo>
                  <a:pt x="1765962" y="0"/>
                </a:lnTo>
                <a:lnTo>
                  <a:pt x="1765962" y="1397318"/>
                </a:lnTo>
                <a:lnTo>
                  <a:pt x="0" y="13973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4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2" id="32"/>
          <p:cNvGrpSpPr/>
          <p:nvPr/>
        </p:nvGrpSpPr>
        <p:grpSpPr>
          <a:xfrm rot="0">
            <a:off x="5595613" y="6880377"/>
            <a:ext cx="1992026" cy="2596543"/>
            <a:chOff x="0" y="0"/>
            <a:chExt cx="393124" cy="51242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93124" cy="512425"/>
            </a:xfrm>
            <a:custGeom>
              <a:avLst/>
              <a:gdLst/>
              <a:ahLst/>
              <a:cxnLst/>
              <a:rect r="r" b="b" t="t" l="l"/>
              <a:pathLst>
                <a:path h="512425" w="393124">
                  <a:moveTo>
                    <a:pt x="139912" y="0"/>
                  </a:moveTo>
                  <a:lnTo>
                    <a:pt x="253212" y="0"/>
                  </a:lnTo>
                  <a:cubicBezTo>
                    <a:pt x="330484" y="0"/>
                    <a:pt x="393124" y="62641"/>
                    <a:pt x="393124" y="139912"/>
                  </a:cubicBezTo>
                  <a:lnTo>
                    <a:pt x="393124" y="372513"/>
                  </a:lnTo>
                  <a:cubicBezTo>
                    <a:pt x="393124" y="409620"/>
                    <a:pt x="378384" y="445207"/>
                    <a:pt x="352145" y="471446"/>
                  </a:cubicBezTo>
                  <a:cubicBezTo>
                    <a:pt x="325906" y="497684"/>
                    <a:pt x="290319" y="512425"/>
                    <a:pt x="253212" y="512425"/>
                  </a:cubicBezTo>
                  <a:lnTo>
                    <a:pt x="139912" y="512425"/>
                  </a:lnTo>
                  <a:cubicBezTo>
                    <a:pt x="62641" y="512425"/>
                    <a:pt x="0" y="449784"/>
                    <a:pt x="0" y="372513"/>
                  </a:cubicBezTo>
                  <a:lnTo>
                    <a:pt x="0" y="139912"/>
                  </a:lnTo>
                  <a:cubicBezTo>
                    <a:pt x="0" y="62641"/>
                    <a:pt x="62641" y="0"/>
                    <a:pt x="1399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393124" cy="55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5901657" y="7144039"/>
            <a:ext cx="1380254" cy="1380254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435279" y="5531620"/>
            <a:ext cx="5978050" cy="1216329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434651" y="4361128"/>
            <a:ext cx="5985587" cy="1217585"/>
          </a:xfrm>
          <a:prstGeom prst="rect">
            <a:avLst/>
          </a:prstGeom>
        </p:spPr>
      </p:pic>
      <p:grpSp>
        <p:nvGrpSpPr>
          <p:cNvPr name="Group 38" id="38"/>
          <p:cNvGrpSpPr/>
          <p:nvPr/>
        </p:nvGrpSpPr>
        <p:grpSpPr>
          <a:xfrm rot="0">
            <a:off x="4222910" y="1541040"/>
            <a:ext cx="141002" cy="141002"/>
            <a:chOff x="0" y="0"/>
            <a:chExt cx="33343" cy="333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3343" cy="33343"/>
            </a:xfrm>
            <a:custGeom>
              <a:avLst/>
              <a:gdLst/>
              <a:ahLst/>
              <a:cxnLst/>
              <a:rect r="r" b="b" t="t" l="l"/>
              <a:pathLst>
                <a:path h="33343" w="33343">
                  <a:moveTo>
                    <a:pt x="0" y="0"/>
                  </a:moveTo>
                  <a:lnTo>
                    <a:pt x="33343" y="0"/>
                  </a:lnTo>
                  <a:lnTo>
                    <a:pt x="33343" y="33343"/>
                  </a:lnTo>
                  <a:lnTo>
                    <a:pt x="0" y="33343"/>
                  </a:lnTo>
                  <a:close/>
                </a:path>
              </a:pathLst>
            </a:custGeom>
            <a:solidFill>
              <a:srgbClr val="7B40F2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33343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4222910" y="2299829"/>
            <a:ext cx="141002" cy="141002"/>
            <a:chOff x="0" y="0"/>
            <a:chExt cx="33343" cy="33343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33343" cy="33343"/>
            </a:xfrm>
            <a:custGeom>
              <a:avLst/>
              <a:gdLst/>
              <a:ahLst/>
              <a:cxnLst/>
              <a:rect r="r" b="b" t="t" l="l"/>
              <a:pathLst>
                <a:path h="33343" w="33343">
                  <a:moveTo>
                    <a:pt x="0" y="0"/>
                  </a:moveTo>
                  <a:lnTo>
                    <a:pt x="33343" y="0"/>
                  </a:lnTo>
                  <a:lnTo>
                    <a:pt x="33343" y="33343"/>
                  </a:lnTo>
                  <a:lnTo>
                    <a:pt x="0" y="33343"/>
                  </a:lnTo>
                  <a:close/>
                </a:path>
              </a:pathLst>
            </a:custGeom>
            <a:solidFill>
              <a:srgbClr val="FF9160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33343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222910" y="3049257"/>
            <a:ext cx="141002" cy="141002"/>
            <a:chOff x="0" y="0"/>
            <a:chExt cx="33343" cy="33343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3343" cy="33343"/>
            </a:xfrm>
            <a:custGeom>
              <a:avLst/>
              <a:gdLst/>
              <a:ahLst/>
              <a:cxnLst/>
              <a:rect r="r" b="b" t="t" l="l"/>
              <a:pathLst>
                <a:path h="33343" w="33343">
                  <a:moveTo>
                    <a:pt x="0" y="0"/>
                  </a:moveTo>
                  <a:lnTo>
                    <a:pt x="33343" y="0"/>
                  </a:lnTo>
                  <a:lnTo>
                    <a:pt x="33343" y="33343"/>
                  </a:lnTo>
                  <a:lnTo>
                    <a:pt x="0" y="33343"/>
                  </a:lnTo>
                  <a:close/>
                </a:path>
              </a:pathLst>
            </a:custGeom>
            <a:solidFill>
              <a:srgbClr val="5DD2EB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33343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AutoShape 47" id="47"/>
          <p:cNvSpPr/>
          <p:nvPr/>
        </p:nvSpPr>
        <p:spPr>
          <a:xfrm>
            <a:off x="4222910" y="1894373"/>
            <a:ext cx="2194135" cy="0"/>
          </a:xfrm>
          <a:prstGeom prst="line">
            <a:avLst/>
          </a:prstGeom>
          <a:ln cap="flat" w="9525">
            <a:solidFill>
              <a:srgbClr val="171242">
                <a:alpha val="15686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8" id="48"/>
          <p:cNvSpPr/>
          <p:nvPr/>
        </p:nvSpPr>
        <p:spPr>
          <a:xfrm>
            <a:off x="4272798" y="2842052"/>
            <a:ext cx="2194135" cy="0"/>
          </a:xfrm>
          <a:prstGeom prst="line">
            <a:avLst/>
          </a:prstGeom>
          <a:ln cap="flat" w="9525">
            <a:solidFill>
              <a:srgbClr val="171242">
                <a:alpha val="15686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9" id="49"/>
          <p:cNvSpPr/>
          <p:nvPr/>
        </p:nvSpPr>
        <p:spPr>
          <a:xfrm flipH="false" flipV="false" rot="0">
            <a:off x="8459868" y="3502421"/>
            <a:ext cx="1408553" cy="799354"/>
          </a:xfrm>
          <a:custGeom>
            <a:avLst/>
            <a:gdLst/>
            <a:ahLst/>
            <a:cxnLst/>
            <a:rect r="r" b="b" t="t" l="l"/>
            <a:pathLst>
              <a:path h="799354" w="1408553">
                <a:moveTo>
                  <a:pt x="0" y="0"/>
                </a:moveTo>
                <a:lnTo>
                  <a:pt x="1408553" y="0"/>
                </a:lnTo>
                <a:lnTo>
                  <a:pt x="1408553" y="799354"/>
                </a:lnTo>
                <a:lnTo>
                  <a:pt x="0" y="79935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1617505" y="4265785"/>
            <a:ext cx="1408553" cy="799354"/>
          </a:xfrm>
          <a:custGeom>
            <a:avLst/>
            <a:gdLst/>
            <a:ahLst/>
            <a:cxnLst/>
            <a:rect r="r" b="b" t="t" l="l"/>
            <a:pathLst>
              <a:path h="799354" w="1408553">
                <a:moveTo>
                  <a:pt x="0" y="0"/>
                </a:moveTo>
                <a:lnTo>
                  <a:pt x="1408553" y="0"/>
                </a:lnTo>
                <a:lnTo>
                  <a:pt x="1408553" y="799353"/>
                </a:lnTo>
                <a:lnTo>
                  <a:pt x="0" y="79935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4994814" y="5662855"/>
            <a:ext cx="1408553" cy="799354"/>
          </a:xfrm>
          <a:custGeom>
            <a:avLst/>
            <a:gdLst/>
            <a:ahLst/>
            <a:cxnLst/>
            <a:rect r="r" b="b" t="t" l="l"/>
            <a:pathLst>
              <a:path h="799354" w="1408553">
                <a:moveTo>
                  <a:pt x="0" y="0"/>
                </a:moveTo>
                <a:lnTo>
                  <a:pt x="1408553" y="0"/>
                </a:lnTo>
                <a:lnTo>
                  <a:pt x="1408553" y="799354"/>
                </a:lnTo>
                <a:lnTo>
                  <a:pt x="0" y="79935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2" id="52"/>
          <p:cNvGrpSpPr/>
          <p:nvPr/>
        </p:nvGrpSpPr>
        <p:grpSpPr>
          <a:xfrm rot="0">
            <a:off x="9479926" y="8308803"/>
            <a:ext cx="219987" cy="219987"/>
            <a:chOff x="0" y="0"/>
            <a:chExt cx="812800" cy="8128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63F3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2351362" y="8308803"/>
            <a:ext cx="219987" cy="219987"/>
            <a:chOff x="0" y="0"/>
            <a:chExt cx="812800" cy="8128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A47E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5222797" y="8308803"/>
            <a:ext cx="219987" cy="219987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D2EB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1" id="61"/>
          <p:cNvSpPr/>
          <p:nvPr/>
        </p:nvSpPr>
        <p:spPr>
          <a:xfrm flipH="false" flipV="false" rot="0">
            <a:off x="16441467" y="-529283"/>
            <a:ext cx="2612758" cy="2735872"/>
          </a:xfrm>
          <a:custGeom>
            <a:avLst/>
            <a:gdLst/>
            <a:ahLst/>
            <a:cxnLst/>
            <a:rect r="r" b="b" t="t" l="l"/>
            <a:pathLst>
              <a:path h="2735872" w="2612758">
                <a:moveTo>
                  <a:pt x="0" y="0"/>
                </a:moveTo>
                <a:lnTo>
                  <a:pt x="2612758" y="0"/>
                </a:lnTo>
                <a:lnTo>
                  <a:pt x="2612758" y="2735872"/>
                </a:lnTo>
                <a:lnTo>
                  <a:pt x="0" y="273587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40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2" id="62"/>
          <p:cNvSpPr txBox="true"/>
          <p:nvPr/>
        </p:nvSpPr>
        <p:spPr>
          <a:xfrm rot="0">
            <a:off x="4592506" y="1483247"/>
            <a:ext cx="1824539" cy="22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Indonesia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4592506" y="2242035"/>
            <a:ext cx="1824539" cy="22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Spain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4592506" y="2991464"/>
            <a:ext cx="1824539" cy="22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Canada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7159995" y="1167199"/>
            <a:ext cx="2588365" cy="6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Strategic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028700" y="5599261"/>
            <a:ext cx="264340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17124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Actual Growth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028700" y="4433842"/>
            <a:ext cx="264340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17124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Projected Growth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9479926" y="8660264"/>
            <a:ext cx="1937070" cy="2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1599" b="true">
                <a:solidFill>
                  <a:srgbClr val="171242"/>
                </a:solidFill>
                <a:latin typeface="Raleway Bold"/>
                <a:ea typeface="Raleway Bold"/>
                <a:cs typeface="Raleway Bold"/>
                <a:sym typeface="Raleway Bold"/>
              </a:rPr>
              <a:t>Indonesia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2351362" y="8660264"/>
            <a:ext cx="1937070" cy="2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1599" b="true">
                <a:solidFill>
                  <a:srgbClr val="171242"/>
                </a:solidFill>
                <a:latin typeface="Raleway Bold"/>
                <a:ea typeface="Raleway Bold"/>
                <a:cs typeface="Raleway Bold"/>
                <a:sym typeface="Raleway Bold"/>
              </a:rPr>
              <a:t>Spain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9479926" y="9005465"/>
            <a:ext cx="1937070" cy="351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171242"/>
                </a:solidFill>
                <a:latin typeface="Inter Light"/>
                <a:ea typeface="Inter Light"/>
                <a:cs typeface="Inter Light"/>
                <a:sym typeface="Inter Light"/>
              </a:rPr>
              <a:t>$24,000,000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214548" y="8665375"/>
            <a:ext cx="1430146" cy="240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Inter"/>
                <a:ea typeface="Inter"/>
                <a:cs typeface="Inter"/>
                <a:sym typeface="Inter"/>
              </a:rPr>
              <a:t>$24M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3545630" y="8665375"/>
            <a:ext cx="1430146" cy="240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Inter"/>
                <a:ea typeface="Inter"/>
                <a:cs typeface="Inter"/>
                <a:sym typeface="Inter"/>
              </a:rPr>
              <a:t>$87M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212407" y="8978345"/>
            <a:ext cx="1430146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>
                <a:solidFill>
                  <a:srgbClr val="171242"/>
                </a:solidFill>
                <a:latin typeface="Inter Light"/>
                <a:ea typeface="Inter Light"/>
                <a:cs typeface="Inter Light"/>
                <a:sym typeface="Inter Light"/>
              </a:rPr>
              <a:t>transaction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3543489" y="8978345"/>
            <a:ext cx="1430146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>
                <a:solidFill>
                  <a:srgbClr val="171242"/>
                </a:solidFill>
                <a:latin typeface="Inter Light"/>
                <a:ea typeface="Inter Light"/>
                <a:cs typeface="Inter Light"/>
                <a:sym typeface="Inter Light"/>
              </a:rPr>
              <a:t>transaction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2351362" y="9005465"/>
            <a:ext cx="1937070" cy="351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171242"/>
                </a:solidFill>
                <a:latin typeface="Inter Light"/>
                <a:ea typeface="Inter Light"/>
                <a:cs typeface="Inter Light"/>
                <a:sym typeface="Inter Light"/>
              </a:rPr>
              <a:t>$87,000,000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5222797" y="8660264"/>
            <a:ext cx="1937070" cy="2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1599" b="true">
                <a:solidFill>
                  <a:srgbClr val="171242"/>
                </a:solidFill>
                <a:latin typeface="Raleway Bold"/>
                <a:ea typeface="Raleway Bold"/>
                <a:cs typeface="Raleway Bold"/>
                <a:sym typeface="Raleway Bold"/>
              </a:rPr>
              <a:t>Canada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5222797" y="9005465"/>
            <a:ext cx="1937070" cy="351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171242"/>
                </a:solidFill>
                <a:latin typeface="Inter Light"/>
                <a:ea typeface="Inter Light"/>
                <a:cs typeface="Inter Light"/>
                <a:sym typeface="Inter Light"/>
              </a:rPr>
              <a:t>$63,000,000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5876711" y="8665375"/>
            <a:ext cx="1430146" cy="240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Inter"/>
                <a:ea typeface="Inter"/>
                <a:cs typeface="Inter"/>
                <a:sym typeface="Inter"/>
              </a:rPr>
              <a:t>$63M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5874570" y="8978345"/>
            <a:ext cx="1430146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>
                <a:solidFill>
                  <a:srgbClr val="171242"/>
                </a:solidFill>
                <a:latin typeface="Inter Light"/>
                <a:ea typeface="Inter Light"/>
                <a:cs typeface="Inter Light"/>
                <a:sym typeface="Inter Light"/>
              </a:rPr>
              <a:t>transaction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9844564" y="1167199"/>
            <a:ext cx="3862514" cy="6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17124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Milestones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15512031" y="5965343"/>
            <a:ext cx="805157" cy="22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Indonesia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12140195" y="4531584"/>
            <a:ext cx="805157" cy="22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Spain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8982257" y="3775899"/>
            <a:ext cx="805157" cy="22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Canada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2715439" y="1073109"/>
            <a:ext cx="483181" cy="240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Inter"/>
                <a:ea typeface="Inter"/>
                <a:cs typeface="Inter"/>
                <a:sym typeface="Inter"/>
              </a:rPr>
              <a:t>15%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3103920" y="3008104"/>
            <a:ext cx="483181" cy="240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Inter"/>
                <a:ea typeface="Inter"/>
                <a:cs typeface="Inter"/>
                <a:sym typeface="Inter"/>
              </a:rPr>
              <a:t>35%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917180" y="2630679"/>
            <a:ext cx="483181" cy="240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Inter"/>
                <a:ea typeface="Inter"/>
                <a:cs typeface="Inter"/>
                <a:sym typeface="Inter"/>
              </a:rPr>
              <a:t>50%</a:t>
            </a:r>
          </a:p>
        </p:txBody>
      </p:sp>
      <p:sp>
        <p:nvSpPr>
          <p:cNvPr name="Freeform 87" id="87"/>
          <p:cNvSpPr/>
          <p:nvPr/>
        </p:nvSpPr>
        <p:spPr>
          <a:xfrm flipH="true" flipV="false" rot="-2284431">
            <a:off x="-139467" y="9030041"/>
            <a:ext cx="841441" cy="1952713"/>
          </a:xfrm>
          <a:custGeom>
            <a:avLst/>
            <a:gdLst/>
            <a:ahLst/>
            <a:cxnLst/>
            <a:rect r="r" b="b" t="t" l="l"/>
            <a:pathLst>
              <a:path h="1952713" w="841441">
                <a:moveTo>
                  <a:pt x="841441" y="0"/>
                </a:moveTo>
                <a:lnTo>
                  <a:pt x="0" y="0"/>
                </a:lnTo>
                <a:lnTo>
                  <a:pt x="0" y="1952712"/>
                </a:lnTo>
                <a:lnTo>
                  <a:pt x="841441" y="1952712"/>
                </a:lnTo>
                <a:lnTo>
                  <a:pt x="841441" y="0"/>
                </a:lnTo>
                <a:close/>
              </a:path>
            </a:pathLst>
          </a:custGeom>
          <a:blipFill>
            <a:blip r:embed="rId28">
              <a:alphaModFix amt="40000"/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-204479" b="-3071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85813" y="-456118"/>
            <a:ext cx="2697413" cy="4273130"/>
          </a:xfrm>
          <a:custGeom>
            <a:avLst/>
            <a:gdLst/>
            <a:ahLst/>
            <a:cxnLst/>
            <a:rect r="r" b="b" t="t" l="l"/>
            <a:pathLst>
              <a:path h="4273130" w="2697413">
                <a:moveTo>
                  <a:pt x="0" y="0"/>
                </a:moveTo>
                <a:lnTo>
                  <a:pt x="2697413" y="0"/>
                </a:lnTo>
                <a:lnTo>
                  <a:pt x="2697413" y="4273130"/>
                </a:lnTo>
                <a:lnTo>
                  <a:pt x="0" y="4273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92118" y="-958614"/>
            <a:ext cx="2456756" cy="2542568"/>
          </a:xfrm>
          <a:custGeom>
            <a:avLst/>
            <a:gdLst/>
            <a:ahLst/>
            <a:cxnLst/>
            <a:rect r="r" b="b" t="t" l="l"/>
            <a:pathLst>
              <a:path h="2542568" w="2456756">
                <a:moveTo>
                  <a:pt x="0" y="0"/>
                </a:moveTo>
                <a:lnTo>
                  <a:pt x="2456757" y="0"/>
                </a:lnTo>
                <a:lnTo>
                  <a:pt x="2456757" y="2542568"/>
                </a:lnTo>
                <a:lnTo>
                  <a:pt x="0" y="25425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61554" y="7321184"/>
            <a:ext cx="3719508" cy="3328960"/>
          </a:xfrm>
          <a:custGeom>
            <a:avLst/>
            <a:gdLst/>
            <a:ahLst/>
            <a:cxnLst/>
            <a:rect r="r" b="b" t="t" l="l"/>
            <a:pathLst>
              <a:path h="3328960" w="3719508">
                <a:moveTo>
                  <a:pt x="0" y="0"/>
                </a:moveTo>
                <a:lnTo>
                  <a:pt x="3719508" y="0"/>
                </a:lnTo>
                <a:lnTo>
                  <a:pt x="3719508" y="3328960"/>
                </a:lnTo>
                <a:lnTo>
                  <a:pt x="0" y="33289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42050" y="9061897"/>
            <a:ext cx="1788679" cy="1330330"/>
          </a:xfrm>
          <a:custGeom>
            <a:avLst/>
            <a:gdLst/>
            <a:ahLst/>
            <a:cxnLst/>
            <a:rect r="r" b="b" t="t" l="l"/>
            <a:pathLst>
              <a:path h="1330330" w="1788679">
                <a:moveTo>
                  <a:pt x="0" y="0"/>
                </a:moveTo>
                <a:lnTo>
                  <a:pt x="1788680" y="0"/>
                </a:lnTo>
                <a:lnTo>
                  <a:pt x="1788680" y="1330330"/>
                </a:lnTo>
                <a:lnTo>
                  <a:pt x="0" y="13303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5719" y="4125497"/>
            <a:ext cx="3018928" cy="555830"/>
          </a:xfrm>
          <a:custGeom>
            <a:avLst/>
            <a:gdLst/>
            <a:ahLst/>
            <a:cxnLst/>
            <a:rect r="r" b="b" t="t" l="l"/>
            <a:pathLst>
              <a:path h="555830" w="3018928">
                <a:moveTo>
                  <a:pt x="0" y="0"/>
                </a:moveTo>
                <a:lnTo>
                  <a:pt x="3018928" y="0"/>
                </a:lnTo>
                <a:lnTo>
                  <a:pt x="3018928" y="555830"/>
                </a:lnTo>
                <a:lnTo>
                  <a:pt x="0" y="555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4291886" y="4125641"/>
            <a:ext cx="3017365" cy="555542"/>
          </a:xfrm>
          <a:custGeom>
            <a:avLst/>
            <a:gdLst/>
            <a:ahLst/>
            <a:cxnLst/>
            <a:rect r="r" b="b" t="t" l="l"/>
            <a:pathLst>
              <a:path h="555542" w="3017365">
                <a:moveTo>
                  <a:pt x="0" y="0"/>
                </a:moveTo>
                <a:lnTo>
                  <a:pt x="3017365" y="0"/>
                </a:lnTo>
                <a:lnTo>
                  <a:pt x="3017365" y="555542"/>
                </a:lnTo>
                <a:lnTo>
                  <a:pt x="0" y="5555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933450" y="4644174"/>
            <a:ext cx="9736606" cy="4832745"/>
            <a:chOff x="0" y="0"/>
            <a:chExt cx="1921509" cy="95373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21509" cy="953737"/>
            </a:xfrm>
            <a:custGeom>
              <a:avLst/>
              <a:gdLst/>
              <a:ahLst/>
              <a:cxnLst/>
              <a:rect r="r" b="b" t="t" l="l"/>
              <a:pathLst>
                <a:path h="953737" w="1921509">
                  <a:moveTo>
                    <a:pt x="31805" y="0"/>
                  </a:moveTo>
                  <a:lnTo>
                    <a:pt x="1889704" y="0"/>
                  </a:lnTo>
                  <a:cubicBezTo>
                    <a:pt x="1898139" y="0"/>
                    <a:pt x="1906229" y="3351"/>
                    <a:pt x="1912194" y="9316"/>
                  </a:cubicBezTo>
                  <a:cubicBezTo>
                    <a:pt x="1918158" y="15280"/>
                    <a:pt x="1921509" y="23370"/>
                    <a:pt x="1921509" y="31805"/>
                  </a:cubicBezTo>
                  <a:lnTo>
                    <a:pt x="1921509" y="921932"/>
                  </a:lnTo>
                  <a:cubicBezTo>
                    <a:pt x="1921509" y="930367"/>
                    <a:pt x="1918158" y="938457"/>
                    <a:pt x="1912194" y="944422"/>
                  </a:cubicBezTo>
                  <a:cubicBezTo>
                    <a:pt x="1906229" y="950386"/>
                    <a:pt x="1898139" y="953737"/>
                    <a:pt x="1889704" y="953737"/>
                  </a:cubicBezTo>
                  <a:lnTo>
                    <a:pt x="31805" y="953737"/>
                  </a:lnTo>
                  <a:cubicBezTo>
                    <a:pt x="14240" y="953737"/>
                    <a:pt x="0" y="939498"/>
                    <a:pt x="0" y="921932"/>
                  </a:cubicBezTo>
                  <a:lnTo>
                    <a:pt x="0" y="31805"/>
                  </a:lnTo>
                  <a:cubicBezTo>
                    <a:pt x="0" y="23370"/>
                    <a:pt x="3351" y="15280"/>
                    <a:pt x="9316" y="9316"/>
                  </a:cubicBezTo>
                  <a:cubicBezTo>
                    <a:pt x="15280" y="3351"/>
                    <a:pt x="23370" y="0"/>
                    <a:pt x="31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921509" cy="9918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37282" y="2231654"/>
            <a:ext cx="3017365" cy="2068761"/>
            <a:chOff x="0" y="0"/>
            <a:chExt cx="595474" cy="40826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95474" cy="408268"/>
            </a:xfrm>
            <a:custGeom>
              <a:avLst/>
              <a:gdLst/>
              <a:ahLst/>
              <a:cxnLst/>
              <a:rect r="r" b="b" t="t" l="l"/>
              <a:pathLst>
                <a:path h="408268" w="595474">
                  <a:moveTo>
                    <a:pt x="102632" y="0"/>
                  </a:moveTo>
                  <a:lnTo>
                    <a:pt x="492842" y="0"/>
                  </a:lnTo>
                  <a:cubicBezTo>
                    <a:pt x="520062" y="0"/>
                    <a:pt x="546167" y="10813"/>
                    <a:pt x="565414" y="30060"/>
                  </a:cubicBezTo>
                  <a:cubicBezTo>
                    <a:pt x="584661" y="49307"/>
                    <a:pt x="595474" y="75412"/>
                    <a:pt x="595474" y="102632"/>
                  </a:cubicBezTo>
                  <a:lnTo>
                    <a:pt x="595474" y="305636"/>
                  </a:lnTo>
                  <a:cubicBezTo>
                    <a:pt x="595474" y="332856"/>
                    <a:pt x="584661" y="358961"/>
                    <a:pt x="565414" y="378208"/>
                  </a:cubicBezTo>
                  <a:cubicBezTo>
                    <a:pt x="546167" y="397455"/>
                    <a:pt x="520062" y="408268"/>
                    <a:pt x="492842" y="408268"/>
                  </a:cubicBezTo>
                  <a:lnTo>
                    <a:pt x="102632" y="408268"/>
                  </a:lnTo>
                  <a:cubicBezTo>
                    <a:pt x="45950" y="408268"/>
                    <a:pt x="0" y="362318"/>
                    <a:pt x="0" y="305636"/>
                  </a:cubicBezTo>
                  <a:lnTo>
                    <a:pt x="0" y="102632"/>
                  </a:lnTo>
                  <a:cubicBezTo>
                    <a:pt x="0" y="75412"/>
                    <a:pt x="10813" y="49307"/>
                    <a:pt x="30060" y="30060"/>
                  </a:cubicBezTo>
                  <a:cubicBezTo>
                    <a:pt x="49307" y="10813"/>
                    <a:pt x="75412" y="0"/>
                    <a:pt x="1026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595474" cy="4463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291886" y="2231654"/>
            <a:ext cx="3017365" cy="2068761"/>
            <a:chOff x="0" y="0"/>
            <a:chExt cx="595474" cy="40826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95474" cy="408268"/>
            </a:xfrm>
            <a:custGeom>
              <a:avLst/>
              <a:gdLst/>
              <a:ahLst/>
              <a:cxnLst/>
              <a:rect r="r" b="b" t="t" l="l"/>
              <a:pathLst>
                <a:path h="408268" w="595474">
                  <a:moveTo>
                    <a:pt x="102632" y="0"/>
                  </a:moveTo>
                  <a:lnTo>
                    <a:pt x="492842" y="0"/>
                  </a:lnTo>
                  <a:cubicBezTo>
                    <a:pt x="520062" y="0"/>
                    <a:pt x="546167" y="10813"/>
                    <a:pt x="565414" y="30060"/>
                  </a:cubicBezTo>
                  <a:cubicBezTo>
                    <a:pt x="584661" y="49307"/>
                    <a:pt x="595474" y="75412"/>
                    <a:pt x="595474" y="102632"/>
                  </a:cubicBezTo>
                  <a:lnTo>
                    <a:pt x="595474" y="305636"/>
                  </a:lnTo>
                  <a:cubicBezTo>
                    <a:pt x="595474" y="332856"/>
                    <a:pt x="584661" y="358961"/>
                    <a:pt x="565414" y="378208"/>
                  </a:cubicBezTo>
                  <a:cubicBezTo>
                    <a:pt x="546167" y="397455"/>
                    <a:pt x="520062" y="408268"/>
                    <a:pt x="492842" y="408268"/>
                  </a:cubicBezTo>
                  <a:lnTo>
                    <a:pt x="102632" y="408268"/>
                  </a:lnTo>
                  <a:cubicBezTo>
                    <a:pt x="45950" y="408268"/>
                    <a:pt x="0" y="362318"/>
                    <a:pt x="0" y="305636"/>
                  </a:cubicBezTo>
                  <a:lnTo>
                    <a:pt x="0" y="102632"/>
                  </a:lnTo>
                  <a:cubicBezTo>
                    <a:pt x="0" y="75412"/>
                    <a:pt x="10813" y="49307"/>
                    <a:pt x="30060" y="30060"/>
                  </a:cubicBezTo>
                  <a:cubicBezTo>
                    <a:pt x="49307" y="10813"/>
                    <a:pt x="75412" y="0"/>
                    <a:pt x="1026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595474" cy="4463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011482" y="6082356"/>
            <a:ext cx="6361189" cy="3394563"/>
            <a:chOff x="0" y="0"/>
            <a:chExt cx="1255374" cy="66991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55374" cy="669914"/>
            </a:xfrm>
            <a:custGeom>
              <a:avLst/>
              <a:gdLst/>
              <a:ahLst/>
              <a:cxnLst/>
              <a:rect r="r" b="b" t="t" l="l"/>
              <a:pathLst>
                <a:path h="669914" w="1255374">
                  <a:moveTo>
                    <a:pt x="48682" y="0"/>
                  </a:moveTo>
                  <a:lnTo>
                    <a:pt x="1206692" y="0"/>
                  </a:lnTo>
                  <a:cubicBezTo>
                    <a:pt x="1233579" y="0"/>
                    <a:pt x="1255374" y="21796"/>
                    <a:pt x="1255374" y="48682"/>
                  </a:cubicBezTo>
                  <a:lnTo>
                    <a:pt x="1255374" y="621231"/>
                  </a:lnTo>
                  <a:cubicBezTo>
                    <a:pt x="1255374" y="648118"/>
                    <a:pt x="1233579" y="669914"/>
                    <a:pt x="1206692" y="669914"/>
                  </a:cubicBezTo>
                  <a:lnTo>
                    <a:pt x="48682" y="669914"/>
                  </a:lnTo>
                  <a:cubicBezTo>
                    <a:pt x="21796" y="669914"/>
                    <a:pt x="0" y="648118"/>
                    <a:pt x="0" y="621231"/>
                  </a:cubicBezTo>
                  <a:lnTo>
                    <a:pt x="0" y="48682"/>
                  </a:lnTo>
                  <a:cubicBezTo>
                    <a:pt x="0" y="21796"/>
                    <a:pt x="21796" y="0"/>
                    <a:pt x="486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255374" cy="708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011482" y="809091"/>
            <a:ext cx="6361189" cy="4932937"/>
            <a:chOff x="0" y="0"/>
            <a:chExt cx="1255374" cy="97351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55374" cy="973510"/>
            </a:xfrm>
            <a:custGeom>
              <a:avLst/>
              <a:gdLst/>
              <a:ahLst/>
              <a:cxnLst/>
              <a:rect r="r" b="b" t="t" l="l"/>
              <a:pathLst>
                <a:path h="973510" w="1255374">
                  <a:moveTo>
                    <a:pt x="48682" y="0"/>
                  </a:moveTo>
                  <a:lnTo>
                    <a:pt x="1206692" y="0"/>
                  </a:lnTo>
                  <a:cubicBezTo>
                    <a:pt x="1233579" y="0"/>
                    <a:pt x="1255374" y="21796"/>
                    <a:pt x="1255374" y="48682"/>
                  </a:cubicBezTo>
                  <a:lnTo>
                    <a:pt x="1255374" y="924828"/>
                  </a:lnTo>
                  <a:cubicBezTo>
                    <a:pt x="1255374" y="951714"/>
                    <a:pt x="1233579" y="973510"/>
                    <a:pt x="1206692" y="973510"/>
                  </a:cubicBezTo>
                  <a:lnTo>
                    <a:pt x="48682" y="973510"/>
                  </a:lnTo>
                  <a:cubicBezTo>
                    <a:pt x="21796" y="973510"/>
                    <a:pt x="0" y="951714"/>
                    <a:pt x="0" y="924828"/>
                  </a:cubicBezTo>
                  <a:lnTo>
                    <a:pt x="0" y="48682"/>
                  </a:lnTo>
                  <a:cubicBezTo>
                    <a:pt x="0" y="21796"/>
                    <a:pt x="21796" y="0"/>
                    <a:pt x="486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255374" cy="10116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151420" y="3043417"/>
            <a:ext cx="627189" cy="222617"/>
            <a:chOff x="0" y="0"/>
            <a:chExt cx="165186" cy="586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65186" cy="58632"/>
            </a:xfrm>
            <a:custGeom>
              <a:avLst/>
              <a:gdLst/>
              <a:ahLst/>
              <a:cxnLst/>
              <a:rect r="r" b="b" t="t" l="l"/>
              <a:pathLst>
                <a:path h="58632" w="165186">
                  <a:moveTo>
                    <a:pt x="29316" y="0"/>
                  </a:moveTo>
                  <a:lnTo>
                    <a:pt x="135870" y="0"/>
                  </a:lnTo>
                  <a:cubicBezTo>
                    <a:pt x="152060" y="0"/>
                    <a:pt x="165186" y="13125"/>
                    <a:pt x="165186" y="29316"/>
                  </a:cubicBezTo>
                  <a:lnTo>
                    <a:pt x="165186" y="29316"/>
                  </a:lnTo>
                  <a:cubicBezTo>
                    <a:pt x="165186" y="45507"/>
                    <a:pt x="152060" y="58632"/>
                    <a:pt x="135870" y="58632"/>
                  </a:cubicBezTo>
                  <a:lnTo>
                    <a:pt x="29316" y="58632"/>
                  </a:lnTo>
                  <a:cubicBezTo>
                    <a:pt x="13125" y="58632"/>
                    <a:pt x="0" y="45507"/>
                    <a:pt x="0" y="29316"/>
                  </a:cubicBezTo>
                  <a:lnTo>
                    <a:pt x="0" y="29316"/>
                  </a:lnTo>
                  <a:cubicBezTo>
                    <a:pt x="0" y="13125"/>
                    <a:pt x="13125" y="0"/>
                    <a:pt x="29316" y="0"/>
                  </a:cubicBezTo>
                  <a:close/>
                </a:path>
              </a:pathLst>
            </a:custGeom>
            <a:solidFill>
              <a:srgbClr val="F64040">
                <a:alpha val="19608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65186" cy="96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5511040" y="3043417"/>
            <a:ext cx="627189" cy="222617"/>
            <a:chOff x="0" y="0"/>
            <a:chExt cx="165186" cy="5863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65186" cy="58632"/>
            </a:xfrm>
            <a:custGeom>
              <a:avLst/>
              <a:gdLst/>
              <a:ahLst/>
              <a:cxnLst/>
              <a:rect r="r" b="b" t="t" l="l"/>
              <a:pathLst>
                <a:path h="58632" w="165186">
                  <a:moveTo>
                    <a:pt x="29316" y="0"/>
                  </a:moveTo>
                  <a:lnTo>
                    <a:pt x="135870" y="0"/>
                  </a:lnTo>
                  <a:cubicBezTo>
                    <a:pt x="152060" y="0"/>
                    <a:pt x="165186" y="13125"/>
                    <a:pt x="165186" y="29316"/>
                  </a:cubicBezTo>
                  <a:lnTo>
                    <a:pt x="165186" y="29316"/>
                  </a:lnTo>
                  <a:cubicBezTo>
                    <a:pt x="165186" y="45507"/>
                    <a:pt x="152060" y="58632"/>
                    <a:pt x="135870" y="58632"/>
                  </a:cubicBezTo>
                  <a:lnTo>
                    <a:pt x="29316" y="58632"/>
                  </a:lnTo>
                  <a:cubicBezTo>
                    <a:pt x="13125" y="58632"/>
                    <a:pt x="0" y="45507"/>
                    <a:pt x="0" y="29316"/>
                  </a:cubicBezTo>
                  <a:lnTo>
                    <a:pt x="0" y="29316"/>
                  </a:lnTo>
                  <a:cubicBezTo>
                    <a:pt x="0" y="13125"/>
                    <a:pt x="13125" y="0"/>
                    <a:pt x="29316" y="0"/>
                  </a:cubicBezTo>
                  <a:close/>
                </a:path>
              </a:pathLst>
            </a:custGeom>
            <a:solidFill>
              <a:srgbClr val="F64040">
                <a:alpha val="19608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65186" cy="96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279301" y="3817012"/>
            <a:ext cx="2333327" cy="176059"/>
            <a:chOff x="0" y="0"/>
            <a:chExt cx="614539" cy="4636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14539" cy="46369"/>
            </a:xfrm>
            <a:custGeom>
              <a:avLst/>
              <a:gdLst/>
              <a:ahLst/>
              <a:cxnLst/>
              <a:rect r="r" b="b" t="t" l="l"/>
              <a:pathLst>
                <a:path h="46369" w="614539">
                  <a:moveTo>
                    <a:pt x="23185" y="0"/>
                  </a:moveTo>
                  <a:lnTo>
                    <a:pt x="591354" y="0"/>
                  </a:lnTo>
                  <a:cubicBezTo>
                    <a:pt x="604158" y="0"/>
                    <a:pt x="614539" y="10380"/>
                    <a:pt x="614539" y="23185"/>
                  </a:cubicBezTo>
                  <a:lnTo>
                    <a:pt x="614539" y="23185"/>
                  </a:lnTo>
                  <a:cubicBezTo>
                    <a:pt x="614539" y="29334"/>
                    <a:pt x="612096" y="35231"/>
                    <a:pt x="607748" y="39579"/>
                  </a:cubicBezTo>
                  <a:cubicBezTo>
                    <a:pt x="603400" y="43927"/>
                    <a:pt x="597503" y="46369"/>
                    <a:pt x="591354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ECE3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614539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4638921" y="3817012"/>
            <a:ext cx="2333327" cy="176059"/>
            <a:chOff x="0" y="0"/>
            <a:chExt cx="614539" cy="46369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14539" cy="46369"/>
            </a:xfrm>
            <a:custGeom>
              <a:avLst/>
              <a:gdLst/>
              <a:ahLst/>
              <a:cxnLst/>
              <a:rect r="r" b="b" t="t" l="l"/>
              <a:pathLst>
                <a:path h="46369" w="614539">
                  <a:moveTo>
                    <a:pt x="23185" y="0"/>
                  </a:moveTo>
                  <a:lnTo>
                    <a:pt x="591354" y="0"/>
                  </a:lnTo>
                  <a:cubicBezTo>
                    <a:pt x="604158" y="0"/>
                    <a:pt x="614539" y="10380"/>
                    <a:pt x="614539" y="23185"/>
                  </a:cubicBezTo>
                  <a:lnTo>
                    <a:pt x="614539" y="23185"/>
                  </a:lnTo>
                  <a:cubicBezTo>
                    <a:pt x="614539" y="29334"/>
                    <a:pt x="612096" y="35231"/>
                    <a:pt x="607748" y="39579"/>
                  </a:cubicBezTo>
                  <a:cubicBezTo>
                    <a:pt x="603400" y="43927"/>
                    <a:pt x="597503" y="46369"/>
                    <a:pt x="591354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FFE4D9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614539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279301" y="3817012"/>
            <a:ext cx="1112962" cy="176059"/>
            <a:chOff x="0" y="0"/>
            <a:chExt cx="293126" cy="4636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93126" cy="46369"/>
            </a:xfrm>
            <a:custGeom>
              <a:avLst/>
              <a:gdLst/>
              <a:ahLst/>
              <a:cxnLst/>
              <a:rect r="r" b="b" t="t" l="l"/>
              <a:pathLst>
                <a:path h="46369" w="293126">
                  <a:moveTo>
                    <a:pt x="23185" y="0"/>
                  </a:moveTo>
                  <a:lnTo>
                    <a:pt x="269941" y="0"/>
                  </a:lnTo>
                  <a:cubicBezTo>
                    <a:pt x="282746" y="0"/>
                    <a:pt x="293126" y="10380"/>
                    <a:pt x="293126" y="23185"/>
                  </a:cubicBezTo>
                  <a:lnTo>
                    <a:pt x="293126" y="23185"/>
                  </a:lnTo>
                  <a:cubicBezTo>
                    <a:pt x="293126" y="29334"/>
                    <a:pt x="290683" y="35231"/>
                    <a:pt x="286335" y="39579"/>
                  </a:cubicBezTo>
                  <a:cubicBezTo>
                    <a:pt x="281987" y="43927"/>
                    <a:pt x="276090" y="46369"/>
                    <a:pt x="269941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9163F3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293126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4638921" y="3817012"/>
            <a:ext cx="1112962" cy="176059"/>
            <a:chOff x="0" y="0"/>
            <a:chExt cx="293126" cy="46369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93126" cy="46369"/>
            </a:xfrm>
            <a:custGeom>
              <a:avLst/>
              <a:gdLst/>
              <a:ahLst/>
              <a:cxnLst/>
              <a:rect r="r" b="b" t="t" l="l"/>
              <a:pathLst>
                <a:path h="46369" w="293126">
                  <a:moveTo>
                    <a:pt x="23185" y="0"/>
                  </a:moveTo>
                  <a:lnTo>
                    <a:pt x="269941" y="0"/>
                  </a:lnTo>
                  <a:cubicBezTo>
                    <a:pt x="282746" y="0"/>
                    <a:pt x="293126" y="10380"/>
                    <a:pt x="293126" y="23185"/>
                  </a:cubicBezTo>
                  <a:lnTo>
                    <a:pt x="293126" y="23185"/>
                  </a:lnTo>
                  <a:cubicBezTo>
                    <a:pt x="293126" y="29334"/>
                    <a:pt x="290683" y="35231"/>
                    <a:pt x="286335" y="39579"/>
                  </a:cubicBezTo>
                  <a:cubicBezTo>
                    <a:pt x="281987" y="43927"/>
                    <a:pt x="276090" y="46369"/>
                    <a:pt x="269941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FBA47E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293126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7654959" y="4125850"/>
            <a:ext cx="3015096" cy="555124"/>
          </a:xfrm>
          <a:custGeom>
            <a:avLst/>
            <a:gdLst/>
            <a:ahLst/>
            <a:cxnLst/>
            <a:rect r="r" b="b" t="t" l="l"/>
            <a:pathLst>
              <a:path h="555124" w="3015096">
                <a:moveTo>
                  <a:pt x="0" y="0"/>
                </a:moveTo>
                <a:lnTo>
                  <a:pt x="3015097" y="0"/>
                </a:lnTo>
                <a:lnTo>
                  <a:pt x="3015097" y="555124"/>
                </a:lnTo>
                <a:lnTo>
                  <a:pt x="0" y="5551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3" id="43"/>
          <p:cNvGrpSpPr/>
          <p:nvPr/>
        </p:nvGrpSpPr>
        <p:grpSpPr>
          <a:xfrm rot="0">
            <a:off x="7652691" y="2231654"/>
            <a:ext cx="3017365" cy="2068761"/>
            <a:chOff x="0" y="0"/>
            <a:chExt cx="595474" cy="408268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595474" cy="408268"/>
            </a:xfrm>
            <a:custGeom>
              <a:avLst/>
              <a:gdLst/>
              <a:ahLst/>
              <a:cxnLst/>
              <a:rect r="r" b="b" t="t" l="l"/>
              <a:pathLst>
                <a:path h="408268" w="595474">
                  <a:moveTo>
                    <a:pt x="102632" y="0"/>
                  </a:moveTo>
                  <a:lnTo>
                    <a:pt x="492842" y="0"/>
                  </a:lnTo>
                  <a:cubicBezTo>
                    <a:pt x="520062" y="0"/>
                    <a:pt x="546167" y="10813"/>
                    <a:pt x="565414" y="30060"/>
                  </a:cubicBezTo>
                  <a:cubicBezTo>
                    <a:pt x="584661" y="49307"/>
                    <a:pt x="595474" y="75412"/>
                    <a:pt x="595474" y="102632"/>
                  </a:cubicBezTo>
                  <a:lnTo>
                    <a:pt x="595474" y="305636"/>
                  </a:lnTo>
                  <a:cubicBezTo>
                    <a:pt x="595474" y="332856"/>
                    <a:pt x="584661" y="358961"/>
                    <a:pt x="565414" y="378208"/>
                  </a:cubicBezTo>
                  <a:cubicBezTo>
                    <a:pt x="546167" y="397455"/>
                    <a:pt x="520062" y="408268"/>
                    <a:pt x="492842" y="408268"/>
                  </a:cubicBezTo>
                  <a:lnTo>
                    <a:pt x="102632" y="408268"/>
                  </a:lnTo>
                  <a:cubicBezTo>
                    <a:pt x="45950" y="408268"/>
                    <a:pt x="0" y="362318"/>
                    <a:pt x="0" y="305636"/>
                  </a:cubicBezTo>
                  <a:lnTo>
                    <a:pt x="0" y="102632"/>
                  </a:lnTo>
                  <a:cubicBezTo>
                    <a:pt x="0" y="75412"/>
                    <a:pt x="10813" y="49307"/>
                    <a:pt x="30060" y="30060"/>
                  </a:cubicBezTo>
                  <a:cubicBezTo>
                    <a:pt x="49307" y="10813"/>
                    <a:pt x="75412" y="0"/>
                    <a:pt x="1026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595474" cy="4463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8870660" y="3043417"/>
            <a:ext cx="627189" cy="222617"/>
            <a:chOff x="0" y="0"/>
            <a:chExt cx="165186" cy="58632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65186" cy="58632"/>
            </a:xfrm>
            <a:custGeom>
              <a:avLst/>
              <a:gdLst/>
              <a:ahLst/>
              <a:cxnLst/>
              <a:rect r="r" b="b" t="t" l="l"/>
              <a:pathLst>
                <a:path h="58632" w="165186">
                  <a:moveTo>
                    <a:pt x="29316" y="0"/>
                  </a:moveTo>
                  <a:lnTo>
                    <a:pt x="135870" y="0"/>
                  </a:lnTo>
                  <a:cubicBezTo>
                    <a:pt x="152060" y="0"/>
                    <a:pt x="165186" y="13125"/>
                    <a:pt x="165186" y="29316"/>
                  </a:cubicBezTo>
                  <a:lnTo>
                    <a:pt x="165186" y="29316"/>
                  </a:lnTo>
                  <a:cubicBezTo>
                    <a:pt x="165186" y="45507"/>
                    <a:pt x="152060" y="58632"/>
                    <a:pt x="135870" y="58632"/>
                  </a:cubicBezTo>
                  <a:lnTo>
                    <a:pt x="29316" y="58632"/>
                  </a:lnTo>
                  <a:cubicBezTo>
                    <a:pt x="13125" y="58632"/>
                    <a:pt x="0" y="45507"/>
                    <a:pt x="0" y="29316"/>
                  </a:cubicBezTo>
                  <a:lnTo>
                    <a:pt x="0" y="29316"/>
                  </a:lnTo>
                  <a:cubicBezTo>
                    <a:pt x="0" y="13125"/>
                    <a:pt x="13125" y="0"/>
                    <a:pt x="29316" y="0"/>
                  </a:cubicBezTo>
                  <a:close/>
                </a:path>
              </a:pathLst>
            </a:custGeom>
            <a:solidFill>
              <a:srgbClr val="2FC3A4">
                <a:alpha val="19608"/>
              </a:srgbClr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165186" cy="96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7998542" y="3817012"/>
            <a:ext cx="2333327" cy="176059"/>
            <a:chOff x="0" y="0"/>
            <a:chExt cx="614539" cy="46369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14539" cy="46369"/>
            </a:xfrm>
            <a:custGeom>
              <a:avLst/>
              <a:gdLst/>
              <a:ahLst/>
              <a:cxnLst/>
              <a:rect r="r" b="b" t="t" l="l"/>
              <a:pathLst>
                <a:path h="46369" w="614539">
                  <a:moveTo>
                    <a:pt x="23185" y="0"/>
                  </a:moveTo>
                  <a:lnTo>
                    <a:pt x="591354" y="0"/>
                  </a:lnTo>
                  <a:cubicBezTo>
                    <a:pt x="604158" y="0"/>
                    <a:pt x="614539" y="10380"/>
                    <a:pt x="614539" y="23185"/>
                  </a:cubicBezTo>
                  <a:lnTo>
                    <a:pt x="614539" y="23185"/>
                  </a:lnTo>
                  <a:cubicBezTo>
                    <a:pt x="614539" y="29334"/>
                    <a:pt x="612096" y="35231"/>
                    <a:pt x="607748" y="39579"/>
                  </a:cubicBezTo>
                  <a:cubicBezTo>
                    <a:pt x="603400" y="43927"/>
                    <a:pt x="597503" y="46369"/>
                    <a:pt x="591354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DEF9FF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614539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7998542" y="3817012"/>
            <a:ext cx="1112962" cy="176059"/>
            <a:chOff x="0" y="0"/>
            <a:chExt cx="293126" cy="46369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293126" cy="46369"/>
            </a:xfrm>
            <a:custGeom>
              <a:avLst/>
              <a:gdLst/>
              <a:ahLst/>
              <a:cxnLst/>
              <a:rect r="r" b="b" t="t" l="l"/>
              <a:pathLst>
                <a:path h="46369" w="293126">
                  <a:moveTo>
                    <a:pt x="23185" y="0"/>
                  </a:moveTo>
                  <a:lnTo>
                    <a:pt x="269941" y="0"/>
                  </a:lnTo>
                  <a:cubicBezTo>
                    <a:pt x="282746" y="0"/>
                    <a:pt x="293126" y="10380"/>
                    <a:pt x="293126" y="23185"/>
                  </a:cubicBezTo>
                  <a:lnTo>
                    <a:pt x="293126" y="23185"/>
                  </a:lnTo>
                  <a:cubicBezTo>
                    <a:pt x="293126" y="29334"/>
                    <a:pt x="290683" y="35231"/>
                    <a:pt x="286335" y="39579"/>
                  </a:cubicBezTo>
                  <a:cubicBezTo>
                    <a:pt x="281987" y="43927"/>
                    <a:pt x="276090" y="46369"/>
                    <a:pt x="269941" y="46369"/>
                  </a:cubicBezTo>
                  <a:lnTo>
                    <a:pt x="23185" y="46369"/>
                  </a:lnTo>
                  <a:cubicBezTo>
                    <a:pt x="10380" y="46369"/>
                    <a:pt x="0" y="35989"/>
                    <a:pt x="0" y="23185"/>
                  </a:cubicBezTo>
                  <a:lnTo>
                    <a:pt x="0" y="23185"/>
                  </a:lnTo>
                  <a:cubicBezTo>
                    <a:pt x="0" y="10380"/>
                    <a:pt x="10380" y="0"/>
                    <a:pt x="23185" y="0"/>
                  </a:cubicBezTo>
                  <a:close/>
                </a:path>
              </a:pathLst>
            </a:custGeom>
            <a:solidFill>
              <a:srgbClr val="5DD2EB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293126" cy="8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55" id="5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858606" y="1660836"/>
            <a:ext cx="6666941" cy="4243674"/>
          </a:xfrm>
          <a:prstGeom prst="rect">
            <a:avLst/>
          </a:prstGeom>
        </p:spPr>
      </p:pic>
      <p:pic>
        <p:nvPicPr>
          <p:cNvPr name="Picture 56" id="5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597480" y="5110838"/>
            <a:ext cx="10405913" cy="4818218"/>
          </a:xfrm>
          <a:prstGeom prst="rect">
            <a:avLst/>
          </a:prstGeom>
        </p:spPr>
      </p:pic>
      <p:sp>
        <p:nvSpPr>
          <p:cNvPr name="AutoShape 57" id="57"/>
          <p:cNvSpPr/>
          <p:nvPr/>
        </p:nvSpPr>
        <p:spPr>
          <a:xfrm>
            <a:off x="11608494" y="1736788"/>
            <a:ext cx="5162777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8" id="58"/>
          <p:cNvSpPr/>
          <p:nvPr/>
        </p:nvSpPr>
        <p:spPr>
          <a:xfrm>
            <a:off x="13811076" y="7014886"/>
            <a:ext cx="2667183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9" id="59"/>
          <p:cNvSpPr/>
          <p:nvPr/>
        </p:nvSpPr>
        <p:spPr>
          <a:xfrm>
            <a:off x="1646630" y="5573185"/>
            <a:ext cx="8307882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60" id="60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1312422" y="6861366"/>
            <a:ext cx="2317416" cy="2317416"/>
          </a:xfrm>
          <a:prstGeom prst="rect">
            <a:avLst/>
          </a:prstGeom>
        </p:spPr>
      </p:pic>
      <p:grpSp>
        <p:nvGrpSpPr>
          <p:cNvPr name="Group 61" id="61"/>
          <p:cNvGrpSpPr/>
          <p:nvPr/>
        </p:nvGrpSpPr>
        <p:grpSpPr>
          <a:xfrm rot="0">
            <a:off x="15729411" y="7838215"/>
            <a:ext cx="1024715" cy="363717"/>
            <a:chOff x="0" y="0"/>
            <a:chExt cx="165186" cy="58632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65186" cy="58632"/>
            </a:xfrm>
            <a:custGeom>
              <a:avLst/>
              <a:gdLst/>
              <a:ahLst/>
              <a:cxnLst/>
              <a:rect r="r" b="b" t="t" l="l"/>
              <a:pathLst>
                <a:path h="58632" w="165186">
                  <a:moveTo>
                    <a:pt x="29316" y="0"/>
                  </a:moveTo>
                  <a:lnTo>
                    <a:pt x="135870" y="0"/>
                  </a:lnTo>
                  <a:cubicBezTo>
                    <a:pt x="152060" y="0"/>
                    <a:pt x="165186" y="13125"/>
                    <a:pt x="165186" y="29316"/>
                  </a:cubicBezTo>
                  <a:lnTo>
                    <a:pt x="165186" y="29316"/>
                  </a:lnTo>
                  <a:cubicBezTo>
                    <a:pt x="165186" y="45507"/>
                    <a:pt x="152060" y="58632"/>
                    <a:pt x="135870" y="58632"/>
                  </a:cubicBezTo>
                  <a:lnTo>
                    <a:pt x="29316" y="58632"/>
                  </a:lnTo>
                  <a:cubicBezTo>
                    <a:pt x="13125" y="58632"/>
                    <a:pt x="0" y="45507"/>
                    <a:pt x="0" y="29316"/>
                  </a:cubicBezTo>
                  <a:lnTo>
                    <a:pt x="0" y="29316"/>
                  </a:lnTo>
                  <a:cubicBezTo>
                    <a:pt x="0" y="13125"/>
                    <a:pt x="13125" y="0"/>
                    <a:pt x="29316" y="0"/>
                  </a:cubicBezTo>
                  <a:close/>
                </a:path>
              </a:pathLst>
            </a:custGeom>
            <a:solidFill>
              <a:srgbClr val="2FC3A4">
                <a:alpha val="19608"/>
              </a:srgbClr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165186" cy="96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3079864" y="2902112"/>
            <a:ext cx="545309" cy="545309"/>
            <a:chOff x="0" y="0"/>
            <a:chExt cx="727078" cy="727078"/>
          </a:xfrm>
        </p:grpSpPr>
        <p:grpSp>
          <p:nvGrpSpPr>
            <p:cNvPr name="Group 65" id="65"/>
            <p:cNvGrpSpPr/>
            <p:nvPr/>
          </p:nvGrpSpPr>
          <p:grpSpPr>
            <a:xfrm rot="0">
              <a:off x="0" y="0"/>
              <a:ext cx="727078" cy="727078"/>
              <a:chOff x="0" y="0"/>
              <a:chExt cx="812800" cy="812800"/>
            </a:xfrm>
          </p:grpSpPr>
          <p:sp>
            <p:nvSpPr>
              <p:cNvPr name="Freeform 66" id="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3FF"/>
              </a:solidFill>
            </p:spPr>
          </p:sp>
          <p:sp>
            <p:nvSpPr>
              <p:cNvPr name="TextBox 67" id="6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8" id="68"/>
            <p:cNvSpPr/>
            <p:nvPr/>
          </p:nvSpPr>
          <p:spPr>
            <a:xfrm flipH="false" flipV="false" rot="0">
              <a:off x="121948" y="209541"/>
              <a:ext cx="483183" cy="307997"/>
            </a:xfrm>
            <a:custGeom>
              <a:avLst/>
              <a:gdLst/>
              <a:ahLst/>
              <a:cxnLst/>
              <a:rect r="r" b="b" t="t" l="l"/>
              <a:pathLst>
                <a:path h="307997" w="483183">
                  <a:moveTo>
                    <a:pt x="0" y="0"/>
                  </a:moveTo>
                  <a:lnTo>
                    <a:pt x="483183" y="0"/>
                  </a:lnTo>
                  <a:lnTo>
                    <a:pt x="483183" y="307996"/>
                  </a:lnTo>
                  <a:lnTo>
                    <a:pt x="0" y="307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-56879" r="0" b="0"/>
              </a:stretch>
            </a:blipFill>
          </p:spPr>
        </p:sp>
      </p:grpSp>
      <p:grpSp>
        <p:nvGrpSpPr>
          <p:cNvPr name="Group 69" id="69"/>
          <p:cNvGrpSpPr/>
          <p:nvPr/>
        </p:nvGrpSpPr>
        <p:grpSpPr>
          <a:xfrm rot="0">
            <a:off x="6426939" y="2902112"/>
            <a:ext cx="545309" cy="545309"/>
            <a:chOff x="0" y="0"/>
            <a:chExt cx="727078" cy="727078"/>
          </a:xfrm>
        </p:grpSpPr>
        <p:grpSp>
          <p:nvGrpSpPr>
            <p:cNvPr name="Group 70" id="70"/>
            <p:cNvGrpSpPr/>
            <p:nvPr/>
          </p:nvGrpSpPr>
          <p:grpSpPr>
            <a:xfrm rot="0">
              <a:off x="0" y="0"/>
              <a:ext cx="727078" cy="727078"/>
              <a:chOff x="0" y="0"/>
              <a:chExt cx="812800" cy="812800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4D9"/>
              </a:solidFill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73" id="73"/>
            <p:cNvSpPr/>
            <p:nvPr/>
          </p:nvSpPr>
          <p:spPr>
            <a:xfrm flipH="false" flipV="false" rot="0">
              <a:off x="103160" y="103485"/>
              <a:ext cx="520759" cy="520108"/>
            </a:xfrm>
            <a:custGeom>
              <a:avLst/>
              <a:gdLst/>
              <a:ahLst/>
              <a:cxnLst/>
              <a:rect r="r" b="b" t="t" l="l"/>
              <a:pathLst>
                <a:path h="520108" w="520759">
                  <a:moveTo>
                    <a:pt x="0" y="0"/>
                  </a:moveTo>
                  <a:lnTo>
                    <a:pt x="520758" y="0"/>
                  </a:lnTo>
                  <a:lnTo>
                    <a:pt x="520758" y="520108"/>
                  </a:lnTo>
                  <a:lnTo>
                    <a:pt x="0" y="520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4" id="74"/>
          <p:cNvGrpSpPr/>
          <p:nvPr/>
        </p:nvGrpSpPr>
        <p:grpSpPr>
          <a:xfrm rot="0">
            <a:off x="9793124" y="2902112"/>
            <a:ext cx="545309" cy="545309"/>
            <a:chOff x="0" y="0"/>
            <a:chExt cx="727078" cy="727078"/>
          </a:xfrm>
        </p:grpSpPr>
        <p:grpSp>
          <p:nvGrpSpPr>
            <p:cNvPr name="Group 75" id="75"/>
            <p:cNvGrpSpPr/>
            <p:nvPr/>
          </p:nvGrpSpPr>
          <p:grpSpPr>
            <a:xfrm rot="0">
              <a:off x="0" y="0"/>
              <a:ext cx="727078" cy="727078"/>
              <a:chOff x="0" y="0"/>
              <a:chExt cx="812800" cy="812800"/>
            </a:xfrm>
          </p:grpSpPr>
          <p:sp>
            <p:nvSpPr>
              <p:cNvPr name="Freeform 76" id="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F9FF"/>
              </a:solidFill>
            </p:spPr>
          </p:sp>
          <p:sp>
            <p:nvSpPr>
              <p:cNvPr name="TextBox 77" id="7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78" id="78"/>
            <p:cNvSpPr/>
            <p:nvPr/>
          </p:nvSpPr>
          <p:spPr>
            <a:xfrm flipH="false" flipV="false" rot="0">
              <a:off x="177255" y="160284"/>
              <a:ext cx="372567" cy="372567"/>
            </a:xfrm>
            <a:custGeom>
              <a:avLst/>
              <a:gdLst/>
              <a:ahLst/>
              <a:cxnLst/>
              <a:rect r="r" b="b" t="t" l="l"/>
              <a:pathLst>
                <a:path h="372567" w="372567">
                  <a:moveTo>
                    <a:pt x="0" y="0"/>
                  </a:moveTo>
                  <a:lnTo>
                    <a:pt x="372568" y="0"/>
                  </a:lnTo>
                  <a:lnTo>
                    <a:pt x="372568" y="372568"/>
                  </a:lnTo>
                  <a:lnTo>
                    <a:pt x="0" y="372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9" id="79"/>
          <p:cNvSpPr txBox="true"/>
          <p:nvPr/>
        </p:nvSpPr>
        <p:spPr>
          <a:xfrm rot="0">
            <a:off x="1314450" y="1057275"/>
            <a:ext cx="3324471" cy="6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Operational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4758737" y="1057275"/>
            <a:ext cx="3529317" cy="6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17124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Highlights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1279301" y="2558048"/>
            <a:ext cx="1979552" cy="2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Electric Energy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4638921" y="2558048"/>
            <a:ext cx="1912178" cy="2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Fossil Fuel Energy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1279301" y="2929958"/>
            <a:ext cx="786815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199" b="true">
                <a:solidFill>
                  <a:srgbClr val="171242"/>
                </a:solidFill>
                <a:latin typeface="Inter Medium"/>
                <a:ea typeface="Inter Medium"/>
                <a:cs typeface="Inter Medium"/>
                <a:sym typeface="Inter Medium"/>
              </a:rPr>
              <a:t>500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4638921" y="2929958"/>
            <a:ext cx="809890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199" b="true">
                <a:solidFill>
                  <a:srgbClr val="171242"/>
                </a:solidFill>
                <a:latin typeface="Inter Medium"/>
                <a:ea typeface="Inter Medium"/>
                <a:cs typeface="Inter Medium"/>
                <a:sym typeface="Inter Medium"/>
              </a:rPr>
              <a:t>930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279301" y="3484018"/>
            <a:ext cx="1301177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>
                <a:solidFill>
                  <a:srgbClr val="171242">
                    <a:alpha val="6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from last period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4638921" y="3484018"/>
            <a:ext cx="1301177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>
                <a:solidFill>
                  <a:srgbClr val="171242">
                    <a:alpha val="6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from last period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2249580" y="3079498"/>
            <a:ext cx="435116" cy="150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0"/>
              </a:lnSpc>
            </a:pPr>
            <a:r>
              <a:rPr lang="en-US" sz="1000">
                <a:solidFill>
                  <a:srgbClr val="F64040"/>
                </a:solidFill>
                <a:latin typeface="Inter"/>
                <a:ea typeface="Inter"/>
                <a:cs typeface="Inter"/>
                <a:sym typeface="Inter"/>
              </a:rPr>
              <a:t>-10.5%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5609200" y="3079498"/>
            <a:ext cx="435116" cy="150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0"/>
              </a:lnSpc>
            </a:pPr>
            <a:r>
              <a:rPr lang="en-US" sz="1000">
                <a:solidFill>
                  <a:srgbClr val="F64040"/>
                </a:solidFill>
                <a:latin typeface="Inter"/>
                <a:ea typeface="Inter"/>
                <a:cs typeface="Inter"/>
                <a:sym typeface="Inter"/>
              </a:rPr>
              <a:t>-12.1%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7998542" y="2558048"/>
            <a:ext cx="1955970" cy="2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Renewable Energy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7998542" y="2929958"/>
            <a:ext cx="803797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199" b="true">
                <a:solidFill>
                  <a:srgbClr val="171242"/>
                </a:solidFill>
                <a:latin typeface="Inter Medium"/>
                <a:ea typeface="Inter Medium"/>
                <a:cs typeface="Inter Medium"/>
                <a:sym typeface="Inter Medium"/>
              </a:rPr>
              <a:t>240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7998542" y="3484018"/>
            <a:ext cx="1301177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>
                <a:solidFill>
                  <a:srgbClr val="171242">
                    <a:alpha val="6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from last period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8968821" y="3079498"/>
            <a:ext cx="435116" cy="150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0"/>
              </a:lnSpc>
            </a:pPr>
            <a:r>
              <a:rPr lang="en-US" sz="1000">
                <a:solidFill>
                  <a:srgbClr val="0C6D58"/>
                </a:solidFill>
                <a:latin typeface="Inter"/>
                <a:ea typeface="Inter"/>
                <a:cs typeface="Inter"/>
                <a:sym typeface="Inter"/>
              </a:rPr>
              <a:t>+20.1%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11608494" y="1198143"/>
            <a:ext cx="3529519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Process Optimization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13811076" y="6475453"/>
            <a:ext cx="2670600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Resource Utilization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1646630" y="5033752"/>
            <a:ext cx="5491494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Sustainability Initiatives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13811076" y="7591258"/>
            <a:ext cx="1750478" cy="905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82"/>
              </a:lnSpc>
            </a:pPr>
            <a:r>
              <a:rPr lang="en-US" sz="6300" b="true">
                <a:solidFill>
                  <a:srgbClr val="171242"/>
                </a:solidFill>
                <a:latin typeface="Inter Medium"/>
                <a:ea typeface="Inter Medium"/>
                <a:cs typeface="Inter Medium"/>
                <a:sym typeface="Inter Medium"/>
              </a:rPr>
              <a:t>90%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13811076" y="8589997"/>
            <a:ext cx="2670600" cy="2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1599">
                <a:solidFill>
                  <a:srgbClr val="171242">
                    <a:alpha val="6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factory capacity utilization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15889787" y="7897166"/>
            <a:ext cx="710902" cy="245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633">
                <a:solidFill>
                  <a:srgbClr val="0C6D58"/>
                </a:solidFill>
                <a:latin typeface="Inter"/>
                <a:ea typeface="Inter"/>
                <a:cs typeface="Inter"/>
                <a:sym typeface="Inter"/>
              </a:rPr>
              <a:t>+10.0%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869" y="7361126"/>
            <a:ext cx="3903794" cy="3132795"/>
          </a:xfrm>
          <a:custGeom>
            <a:avLst/>
            <a:gdLst/>
            <a:ahLst/>
            <a:cxnLst/>
            <a:rect r="r" b="b" t="t" l="l"/>
            <a:pathLst>
              <a:path h="3132795" w="3903794">
                <a:moveTo>
                  <a:pt x="0" y="0"/>
                </a:moveTo>
                <a:lnTo>
                  <a:pt x="3903794" y="0"/>
                </a:lnTo>
                <a:lnTo>
                  <a:pt x="3903794" y="3132795"/>
                </a:lnTo>
                <a:lnTo>
                  <a:pt x="0" y="31327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060160" y="664810"/>
            <a:ext cx="3319817" cy="3236822"/>
          </a:xfrm>
          <a:custGeom>
            <a:avLst/>
            <a:gdLst/>
            <a:ahLst/>
            <a:cxnLst/>
            <a:rect r="r" b="b" t="t" l="l"/>
            <a:pathLst>
              <a:path h="3236822" w="3319817">
                <a:moveTo>
                  <a:pt x="0" y="0"/>
                </a:moveTo>
                <a:lnTo>
                  <a:pt x="3319817" y="0"/>
                </a:lnTo>
                <a:lnTo>
                  <a:pt x="3319817" y="3236822"/>
                </a:lnTo>
                <a:lnTo>
                  <a:pt x="0" y="3236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08405" y="7845914"/>
            <a:ext cx="3007995" cy="3413328"/>
          </a:xfrm>
          <a:custGeom>
            <a:avLst/>
            <a:gdLst/>
            <a:ahLst/>
            <a:cxnLst/>
            <a:rect r="r" b="b" t="t" l="l"/>
            <a:pathLst>
              <a:path h="3413328" w="3007995">
                <a:moveTo>
                  <a:pt x="0" y="0"/>
                </a:moveTo>
                <a:lnTo>
                  <a:pt x="3007995" y="0"/>
                </a:lnTo>
                <a:lnTo>
                  <a:pt x="3007995" y="3413328"/>
                </a:lnTo>
                <a:lnTo>
                  <a:pt x="0" y="34133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0" y="-175217"/>
            <a:ext cx="1838851" cy="1667863"/>
          </a:xfrm>
          <a:custGeom>
            <a:avLst/>
            <a:gdLst/>
            <a:ahLst/>
            <a:cxnLst/>
            <a:rect r="r" b="b" t="t" l="l"/>
            <a:pathLst>
              <a:path h="1667863" w="1838851">
                <a:moveTo>
                  <a:pt x="1838851" y="1667863"/>
                </a:moveTo>
                <a:lnTo>
                  <a:pt x="0" y="1667863"/>
                </a:lnTo>
                <a:lnTo>
                  <a:pt x="0" y="0"/>
                </a:lnTo>
                <a:lnTo>
                  <a:pt x="1838851" y="0"/>
                </a:lnTo>
                <a:lnTo>
                  <a:pt x="1838851" y="1667863"/>
                </a:lnTo>
                <a:close/>
              </a:path>
            </a:pathLst>
          </a:custGeom>
          <a:blipFill>
            <a:blip r:embed="rId9">
              <a:alphaModFix amt="4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9690" b="-4323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835663" y="9306431"/>
            <a:ext cx="3131356" cy="576529"/>
          </a:xfrm>
          <a:custGeom>
            <a:avLst/>
            <a:gdLst/>
            <a:ahLst/>
            <a:cxnLst/>
            <a:rect r="r" b="b" t="t" l="l"/>
            <a:pathLst>
              <a:path h="576529" w="3131356">
                <a:moveTo>
                  <a:pt x="0" y="0"/>
                </a:moveTo>
                <a:lnTo>
                  <a:pt x="3131355" y="0"/>
                </a:lnTo>
                <a:lnTo>
                  <a:pt x="3131355" y="576529"/>
                </a:lnTo>
                <a:lnTo>
                  <a:pt x="0" y="5765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9320982" y="9289801"/>
            <a:ext cx="3131356" cy="576529"/>
          </a:xfrm>
          <a:custGeom>
            <a:avLst/>
            <a:gdLst/>
            <a:ahLst/>
            <a:cxnLst/>
            <a:rect r="r" b="b" t="t" l="l"/>
            <a:pathLst>
              <a:path h="576529" w="3131356">
                <a:moveTo>
                  <a:pt x="0" y="0"/>
                </a:moveTo>
                <a:lnTo>
                  <a:pt x="3131355" y="0"/>
                </a:lnTo>
                <a:lnTo>
                  <a:pt x="3131355" y="576529"/>
                </a:lnTo>
                <a:lnTo>
                  <a:pt x="0" y="5765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12795237" y="2283221"/>
            <a:ext cx="4461782" cy="7191526"/>
            <a:chOff x="0" y="0"/>
            <a:chExt cx="880528" cy="14192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80528" cy="1419241"/>
            </a:xfrm>
            <a:custGeom>
              <a:avLst/>
              <a:gdLst/>
              <a:ahLst/>
              <a:cxnLst/>
              <a:rect r="r" b="b" t="t" l="l"/>
              <a:pathLst>
                <a:path h="1419241" w="880528">
                  <a:moveTo>
                    <a:pt x="69407" y="0"/>
                  </a:moveTo>
                  <a:lnTo>
                    <a:pt x="811122" y="0"/>
                  </a:lnTo>
                  <a:cubicBezTo>
                    <a:pt x="829530" y="0"/>
                    <a:pt x="847183" y="7312"/>
                    <a:pt x="860200" y="20329"/>
                  </a:cubicBezTo>
                  <a:cubicBezTo>
                    <a:pt x="873216" y="33345"/>
                    <a:pt x="880528" y="50999"/>
                    <a:pt x="880528" y="69407"/>
                  </a:cubicBezTo>
                  <a:lnTo>
                    <a:pt x="880528" y="1349834"/>
                  </a:lnTo>
                  <a:cubicBezTo>
                    <a:pt x="880528" y="1388166"/>
                    <a:pt x="849454" y="1419241"/>
                    <a:pt x="811122" y="1419241"/>
                  </a:cubicBezTo>
                  <a:lnTo>
                    <a:pt x="69407" y="1419241"/>
                  </a:lnTo>
                  <a:cubicBezTo>
                    <a:pt x="50999" y="1419241"/>
                    <a:pt x="33345" y="1411928"/>
                    <a:pt x="20329" y="1398912"/>
                  </a:cubicBezTo>
                  <a:cubicBezTo>
                    <a:pt x="7312" y="1385896"/>
                    <a:pt x="0" y="1368242"/>
                    <a:pt x="0" y="1349834"/>
                  </a:cubicBezTo>
                  <a:lnTo>
                    <a:pt x="0" y="69407"/>
                  </a:lnTo>
                  <a:cubicBezTo>
                    <a:pt x="0" y="50999"/>
                    <a:pt x="7312" y="33345"/>
                    <a:pt x="20329" y="20329"/>
                  </a:cubicBezTo>
                  <a:cubicBezTo>
                    <a:pt x="33345" y="7312"/>
                    <a:pt x="50999" y="0"/>
                    <a:pt x="694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80528" cy="14573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835663" y="2283221"/>
            <a:ext cx="6616674" cy="3732055"/>
            <a:chOff x="0" y="0"/>
            <a:chExt cx="1305794" cy="73651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05794" cy="736517"/>
            </a:xfrm>
            <a:custGeom>
              <a:avLst/>
              <a:gdLst/>
              <a:ahLst/>
              <a:cxnLst/>
              <a:rect r="r" b="b" t="t" l="l"/>
              <a:pathLst>
                <a:path h="736517" w="1305794">
                  <a:moveTo>
                    <a:pt x="46802" y="0"/>
                  </a:moveTo>
                  <a:lnTo>
                    <a:pt x="1258992" y="0"/>
                  </a:lnTo>
                  <a:cubicBezTo>
                    <a:pt x="1271404" y="0"/>
                    <a:pt x="1283309" y="4931"/>
                    <a:pt x="1292086" y="13708"/>
                  </a:cubicBezTo>
                  <a:cubicBezTo>
                    <a:pt x="1300863" y="22485"/>
                    <a:pt x="1305794" y="34390"/>
                    <a:pt x="1305794" y="46802"/>
                  </a:cubicBezTo>
                  <a:lnTo>
                    <a:pt x="1305794" y="689715"/>
                  </a:lnTo>
                  <a:cubicBezTo>
                    <a:pt x="1305794" y="702128"/>
                    <a:pt x="1300863" y="714032"/>
                    <a:pt x="1292086" y="722809"/>
                  </a:cubicBezTo>
                  <a:cubicBezTo>
                    <a:pt x="1283309" y="731586"/>
                    <a:pt x="1271404" y="736517"/>
                    <a:pt x="1258992" y="736517"/>
                  </a:cubicBezTo>
                  <a:lnTo>
                    <a:pt x="46802" y="736517"/>
                  </a:lnTo>
                  <a:cubicBezTo>
                    <a:pt x="34390" y="736517"/>
                    <a:pt x="22485" y="731586"/>
                    <a:pt x="13708" y="722809"/>
                  </a:cubicBezTo>
                  <a:cubicBezTo>
                    <a:pt x="4931" y="714032"/>
                    <a:pt x="0" y="702128"/>
                    <a:pt x="0" y="689715"/>
                  </a:cubicBezTo>
                  <a:lnTo>
                    <a:pt x="0" y="46802"/>
                  </a:lnTo>
                  <a:cubicBezTo>
                    <a:pt x="0" y="34390"/>
                    <a:pt x="4931" y="22485"/>
                    <a:pt x="13708" y="13708"/>
                  </a:cubicBezTo>
                  <a:cubicBezTo>
                    <a:pt x="22485" y="4931"/>
                    <a:pt x="34390" y="0"/>
                    <a:pt x="468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305794" cy="77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>
            <a:off x="6371910" y="3129534"/>
            <a:ext cx="2724465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3331285" y="3129534"/>
            <a:ext cx="33887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5775624" y="2760125"/>
            <a:ext cx="6698690" cy="3500482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 rot="0">
            <a:off x="5835663" y="6359890"/>
            <a:ext cx="3131356" cy="3114857"/>
            <a:chOff x="0" y="0"/>
            <a:chExt cx="617970" cy="61471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17970" cy="614714"/>
            </a:xfrm>
            <a:custGeom>
              <a:avLst/>
              <a:gdLst/>
              <a:ahLst/>
              <a:cxnLst/>
              <a:rect r="r" b="b" t="t" l="l"/>
              <a:pathLst>
                <a:path h="614714" w="617970">
                  <a:moveTo>
                    <a:pt x="98895" y="0"/>
                  </a:moveTo>
                  <a:lnTo>
                    <a:pt x="519074" y="0"/>
                  </a:lnTo>
                  <a:cubicBezTo>
                    <a:pt x="573693" y="0"/>
                    <a:pt x="617970" y="44277"/>
                    <a:pt x="617970" y="98895"/>
                  </a:cubicBezTo>
                  <a:lnTo>
                    <a:pt x="617970" y="515819"/>
                  </a:lnTo>
                  <a:cubicBezTo>
                    <a:pt x="617970" y="570437"/>
                    <a:pt x="573693" y="614714"/>
                    <a:pt x="519074" y="614714"/>
                  </a:cubicBezTo>
                  <a:lnTo>
                    <a:pt x="98895" y="614714"/>
                  </a:lnTo>
                  <a:cubicBezTo>
                    <a:pt x="44277" y="614714"/>
                    <a:pt x="0" y="570437"/>
                    <a:pt x="0" y="515819"/>
                  </a:cubicBezTo>
                  <a:lnTo>
                    <a:pt x="0" y="98895"/>
                  </a:lnTo>
                  <a:cubicBezTo>
                    <a:pt x="0" y="44277"/>
                    <a:pt x="44277" y="0"/>
                    <a:pt x="988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617970" cy="6528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320982" y="6343260"/>
            <a:ext cx="3131356" cy="3114857"/>
            <a:chOff x="0" y="0"/>
            <a:chExt cx="617970" cy="61471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17970" cy="614714"/>
            </a:xfrm>
            <a:custGeom>
              <a:avLst/>
              <a:gdLst/>
              <a:ahLst/>
              <a:cxnLst/>
              <a:rect r="r" b="b" t="t" l="l"/>
              <a:pathLst>
                <a:path h="614714" w="617970">
                  <a:moveTo>
                    <a:pt x="98895" y="0"/>
                  </a:moveTo>
                  <a:lnTo>
                    <a:pt x="519074" y="0"/>
                  </a:lnTo>
                  <a:cubicBezTo>
                    <a:pt x="573693" y="0"/>
                    <a:pt x="617970" y="44277"/>
                    <a:pt x="617970" y="98895"/>
                  </a:cubicBezTo>
                  <a:lnTo>
                    <a:pt x="617970" y="515819"/>
                  </a:lnTo>
                  <a:cubicBezTo>
                    <a:pt x="617970" y="570437"/>
                    <a:pt x="573693" y="614714"/>
                    <a:pt x="519074" y="614714"/>
                  </a:cubicBezTo>
                  <a:lnTo>
                    <a:pt x="98895" y="614714"/>
                  </a:lnTo>
                  <a:cubicBezTo>
                    <a:pt x="44277" y="614714"/>
                    <a:pt x="0" y="570437"/>
                    <a:pt x="0" y="515819"/>
                  </a:cubicBezTo>
                  <a:lnTo>
                    <a:pt x="0" y="98895"/>
                  </a:lnTo>
                  <a:cubicBezTo>
                    <a:pt x="0" y="44277"/>
                    <a:pt x="44277" y="0"/>
                    <a:pt x="988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617970" cy="6528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6062468" y="6794776"/>
            <a:ext cx="2668219" cy="1556461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547787" y="6778146"/>
            <a:ext cx="2668219" cy="1556461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3182991" y="3445811"/>
            <a:ext cx="3689152" cy="3204879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 rot="0">
            <a:off x="13901424" y="7514273"/>
            <a:ext cx="144496" cy="141002"/>
            <a:chOff x="0" y="0"/>
            <a:chExt cx="34170" cy="3334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7B40F2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3901424" y="8273061"/>
            <a:ext cx="144496" cy="141002"/>
            <a:chOff x="0" y="0"/>
            <a:chExt cx="34170" cy="3334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FF9160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28700" y="2283221"/>
            <a:ext cx="4461782" cy="4617379"/>
            <a:chOff x="0" y="0"/>
            <a:chExt cx="880528" cy="91123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80528" cy="911235"/>
            </a:xfrm>
            <a:custGeom>
              <a:avLst/>
              <a:gdLst/>
              <a:ahLst/>
              <a:cxnLst/>
              <a:rect r="r" b="b" t="t" l="l"/>
              <a:pathLst>
                <a:path h="911235" w="880528">
                  <a:moveTo>
                    <a:pt x="69407" y="0"/>
                  </a:moveTo>
                  <a:lnTo>
                    <a:pt x="811122" y="0"/>
                  </a:lnTo>
                  <a:cubicBezTo>
                    <a:pt x="829530" y="0"/>
                    <a:pt x="847183" y="7312"/>
                    <a:pt x="860200" y="20329"/>
                  </a:cubicBezTo>
                  <a:cubicBezTo>
                    <a:pt x="873216" y="33345"/>
                    <a:pt x="880528" y="50999"/>
                    <a:pt x="880528" y="69407"/>
                  </a:cubicBezTo>
                  <a:lnTo>
                    <a:pt x="880528" y="841829"/>
                  </a:lnTo>
                  <a:cubicBezTo>
                    <a:pt x="880528" y="860236"/>
                    <a:pt x="873216" y="877890"/>
                    <a:pt x="860200" y="890906"/>
                  </a:cubicBezTo>
                  <a:cubicBezTo>
                    <a:pt x="847183" y="903923"/>
                    <a:pt x="829530" y="911235"/>
                    <a:pt x="811122" y="911235"/>
                  </a:cubicBezTo>
                  <a:lnTo>
                    <a:pt x="69407" y="911235"/>
                  </a:lnTo>
                  <a:cubicBezTo>
                    <a:pt x="50999" y="911235"/>
                    <a:pt x="33345" y="903923"/>
                    <a:pt x="20329" y="890906"/>
                  </a:cubicBezTo>
                  <a:cubicBezTo>
                    <a:pt x="7312" y="877890"/>
                    <a:pt x="0" y="860236"/>
                    <a:pt x="0" y="841829"/>
                  </a:cubicBezTo>
                  <a:lnTo>
                    <a:pt x="0" y="69407"/>
                  </a:lnTo>
                  <a:cubicBezTo>
                    <a:pt x="0" y="50999"/>
                    <a:pt x="7312" y="33345"/>
                    <a:pt x="20329" y="20329"/>
                  </a:cubicBezTo>
                  <a:cubicBezTo>
                    <a:pt x="33345" y="7312"/>
                    <a:pt x="50999" y="0"/>
                    <a:pt x="694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880528" cy="9493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36" id="36"/>
          <p:cNvSpPr/>
          <p:nvPr/>
        </p:nvSpPr>
        <p:spPr>
          <a:xfrm>
            <a:off x="1471414" y="3129534"/>
            <a:ext cx="2724465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7" id="3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999478" y="3131652"/>
            <a:ext cx="4520226" cy="3704850"/>
          </a:xfrm>
          <a:prstGeom prst="rect">
            <a:avLst/>
          </a:prstGeom>
        </p:spPr>
      </p:pic>
      <p:grpSp>
        <p:nvGrpSpPr>
          <p:cNvPr name="Group 38" id="38"/>
          <p:cNvGrpSpPr/>
          <p:nvPr/>
        </p:nvGrpSpPr>
        <p:grpSpPr>
          <a:xfrm rot="0">
            <a:off x="1028700" y="7247310"/>
            <a:ext cx="4461782" cy="2227437"/>
            <a:chOff x="0" y="0"/>
            <a:chExt cx="880528" cy="43958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80528" cy="439583"/>
            </a:xfrm>
            <a:custGeom>
              <a:avLst/>
              <a:gdLst/>
              <a:ahLst/>
              <a:cxnLst/>
              <a:rect r="r" b="b" t="t" l="l"/>
              <a:pathLst>
                <a:path h="439583" w="880528">
                  <a:moveTo>
                    <a:pt x="69407" y="0"/>
                  </a:moveTo>
                  <a:lnTo>
                    <a:pt x="811122" y="0"/>
                  </a:lnTo>
                  <a:cubicBezTo>
                    <a:pt x="829530" y="0"/>
                    <a:pt x="847183" y="7312"/>
                    <a:pt x="860200" y="20329"/>
                  </a:cubicBezTo>
                  <a:cubicBezTo>
                    <a:pt x="873216" y="33345"/>
                    <a:pt x="880528" y="50999"/>
                    <a:pt x="880528" y="69407"/>
                  </a:cubicBezTo>
                  <a:lnTo>
                    <a:pt x="880528" y="370176"/>
                  </a:lnTo>
                  <a:cubicBezTo>
                    <a:pt x="880528" y="388584"/>
                    <a:pt x="873216" y="406238"/>
                    <a:pt x="860200" y="419254"/>
                  </a:cubicBezTo>
                  <a:cubicBezTo>
                    <a:pt x="847183" y="432270"/>
                    <a:pt x="829530" y="439583"/>
                    <a:pt x="811122" y="439583"/>
                  </a:cubicBezTo>
                  <a:lnTo>
                    <a:pt x="69407" y="439583"/>
                  </a:lnTo>
                  <a:cubicBezTo>
                    <a:pt x="50999" y="439583"/>
                    <a:pt x="33345" y="432270"/>
                    <a:pt x="20329" y="419254"/>
                  </a:cubicBezTo>
                  <a:cubicBezTo>
                    <a:pt x="7312" y="406238"/>
                    <a:pt x="0" y="388584"/>
                    <a:pt x="0" y="370176"/>
                  </a:cubicBezTo>
                  <a:lnTo>
                    <a:pt x="0" y="69407"/>
                  </a:lnTo>
                  <a:cubicBezTo>
                    <a:pt x="0" y="50999"/>
                    <a:pt x="7312" y="33345"/>
                    <a:pt x="20329" y="20329"/>
                  </a:cubicBezTo>
                  <a:cubicBezTo>
                    <a:pt x="33345" y="7312"/>
                    <a:pt x="50999" y="0"/>
                    <a:pt x="694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880528" cy="477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2354532" y="8128886"/>
            <a:ext cx="627189" cy="222617"/>
            <a:chOff x="0" y="0"/>
            <a:chExt cx="165186" cy="5863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65186" cy="58632"/>
            </a:xfrm>
            <a:custGeom>
              <a:avLst/>
              <a:gdLst/>
              <a:ahLst/>
              <a:cxnLst/>
              <a:rect r="r" b="b" t="t" l="l"/>
              <a:pathLst>
                <a:path h="58632" w="165186">
                  <a:moveTo>
                    <a:pt x="29316" y="0"/>
                  </a:moveTo>
                  <a:lnTo>
                    <a:pt x="135870" y="0"/>
                  </a:lnTo>
                  <a:cubicBezTo>
                    <a:pt x="152060" y="0"/>
                    <a:pt x="165186" y="13125"/>
                    <a:pt x="165186" y="29316"/>
                  </a:cubicBezTo>
                  <a:lnTo>
                    <a:pt x="165186" y="29316"/>
                  </a:lnTo>
                  <a:cubicBezTo>
                    <a:pt x="165186" y="45507"/>
                    <a:pt x="152060" y="58632"/>
                    <a:pt x="135870" y="58632"/>
                  </a:cubicBezTo>
                  <a:lnTo>
                    <a:pt x="29316" y="58632"/>
                  </a:lnTo>
                  <a:cubicBezTo>
                    <a:pt x="13125" y="58632"/>
                    <a:pt x="0" y="45507"/>
                    <a:pt x="0" y="29316"/>
                  </a:cubicBezTo>
                  <a:lnTo>
                    <a:pt x="0" y="29316"/>
                  </a:lnTo>
                  <a:cubicBezTo>
                    <a:pt x="0" y="13125"/>
                    <a:pt x="13125" y="0"/>
                    <a:pt x="29316" y="0"/>
                  </a:cubicBezTo>
                  <a:close/>
                </a:path>
              </a:pathLst>
            </a:custGeom>
            <a:solidFill>
              <a:srgbClr val="F64040">
                <a:alpha val="19608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165186" cy="96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44" id="44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176719" y="8621829"/>
            <a:ext cx="3668329" cy="794804"/>
          </a:xfrm>
          <a:prstGeom prst="rect">
            <a:avLst/>
          </a:prstGeom>
        </p:spPr>
      </p:pic>
      <p:sp>
        <p:nvSpPr>
          <p:cNvPr name="TextBox 45" id="45"/>
          <p:cNvSpPr txBox="true"/>
          <p:nvPr/>
        </p:nvSpPr>
        <p:spPr>
          <a:xfrm rot="0">
            <a:off x="4193963" y="1057275"/>
            <a:ext cx="6620217" cy="6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72"/>
              </a:lnSpc>
            </a:pPr>
            <a:r>
              <a:rPr lang="en-US" sz="4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Customer Engagement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927226" y="1057275"/>
            <a:ext cx="3344379" cy="6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17124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and Growth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371910" y="2697623"/>
            <a:ext cx="2724465" cy="27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Social Media Reach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284820" y="8548265"/>
            <a:ext cx="2223516" cy="27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Follower Growth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770139" y="8531635"/>
            <a:ext cx="2223516" cy="27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Engagement Rates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3331285" y="2697623"/>
            <a:ext cx="3388784" cy="27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Loyalty Program Participation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4280179" y="7456480"/>
            <a:ext cx="1869751" cy="228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Program Participants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4280179" y="8215268"/>
            <a:ext cx="1318601" cy="228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Non-participants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471414" y="2697623"/>
            <a:ext cx="2724465" cy="27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User Base Growth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482413" y="7605122"/>
            <a:ext cx="1912178" cy="24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15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Fossil Fuel Energy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482413" y="8015426"/>
            <a:ext cx="809890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199" b="true">
                <a:solidFill>
                  <a:srgbClr val="171242"/>
                </a:solidFill>
                <a:latin typeface="Inter Medium"/>
                <a:ea typeface="Inter Medium"/>
                <a:cs typeface="Inter Medium"/>
                <a:sym typeface="Inter Medium"/>
              </a:rPr>
              <a:t>930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482413" y="8579012"/>
            <a:ext cx="1301177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>
                <a:solidFill>
                  <a:srgbClr val="171242">
                    <a:alpha val="6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from last period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452693" y="8164967"/>
            <a:ext cx="435116" cy="150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0"/>
              </a:lnSpc>
            </a:pPr>
            <a:r>
              <a:rPr lang="en-US" sz="1000">
                <a:solidFill>
                  <a:srgbClr val="F64040"/>
                </a:solidFill>
                <a:latin typeface="Inter"/>
                <a:ea typeface="Inter"/>
                <a:cs typeface="Inter"/>
                <a:sym typeface="Inter"/>
              </a:rPr>
              <a:t>-12.1%</a:t>
            </a:r>
          </a:p>
        </p:txBody>
      </p:sp>
      <p:sp>
        <p:nvSpPr>
          <p:cNvPr name="Freeform 58" id="58"/>
          <p:cNvSpPr/>
          <p:nvPr/>
        </p:nvSpPr>
        <p:spPr>
          <a:xfrm flipH="false" flipV="false" rot="-5400000">
            <a:off x="197672" y="3732216"/>
            <a:ext cx="432321" cy="338832"/>
          </a:xfrm>
          <a:custGeom>
            <a:avLst/>
            <a:gdLst/>
            <a:ahLst/>
            <a:cxnLst/>
            <a:rect r="r" b="b" t="t" l="l"/>
            <a:pathLst>
              <a:path h="338832" w="432321">
                <a:moveTo>
                  <a:pt x="0" y="0"/>
                </a:moveTo>
                <a:lnTo>
                  <a:pt x="432321" y="0"/>
                </a:lnTo>
                <a:lnTo>
                  <a:pt x="432321" y="338832"/>
                </a:lnTo>
                <a:lnTo>
                  <a:pt x="0" y="3388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22221" y="7817538"/>
            <a:ext cx="3288991" cy="2992982"/>
          </a:xfrm>
          <a:custGeom>
            <a:avLst/>
            <a:gdLst/>
            <a:ahLst/>
            <a:cxnLst/>
            <a:rect r="r" b="b" t="t" l="l"/>
            <a:pathLst>
              <a:path h="2992982" w="3288991">
                <a:moveTo>
                  <a:pt x="0" y="0"/>
                </a:moveTo>
                <a:lnTo>
                  <a:pt x="3288991" y="0"/>
                </a:lnTo>
                <a:lnTo>
                  <a:pt x="3288991" y="2992982"/>
                </a:lnTo>
                <a:lnTo>
                  <a:pt x="0" y="2992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869327" y="-322492"/>
            <a:ext cx="1677903" cy="2801173"/>
          </a:xfrm>
          <a:custGeom>
            <a:avLst/>
            <a:gdLst/>
            <a:ahLst/>
            <a:cxnLst/>
            <a:rect r="r" b="b" t="t" l="l"/>
            <a:pathLst>
              <a:path h="2801173" w="1677903">
                <a:moveTo>
                  <a:pt x="0" y="0"/>
                </a:moveTo>
                <a:lnTo>
                  <a:pt x="1677903" y="0"/>
                </a:lnTo>
                <a:lnTo>
                  <a:pt x="1677903" y="2801173"/>
                </a:lnTo>
                <a:lnTo>
                  <a:pt x="0" y="28011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17899" r="-66072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161262" y="8457378"/>
            <a:ext cx="2595975" cy="2203334"/>
          </a:xfrm>
          <a:custGeom>
            <a:avLst/>
            <a:gdLst/>
            <a:ahLst/>
            <a:cxnLst/>
            <a:rect r="r" b="b" t="t" l="l"/>
            <a:pathLst>
              <a:path h="2203334" w="2595975">
                <a:moveTo>
                  <a:pt x="0" y="0"/>
                </a:moveTo>
                <a:lnTo>
                  <a:pt x="2595975" y="0"/>
                </a:lnTo>
                <a:lnTo>
                  <a:pt x="2595975" y="2203334"/>
                </a:lnTo>
                <a:lnTo>
                  <a:pt x="0" y="22033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766159" y="-831705"/>
            <a:ext cx="3050821" cy="2833450"/>
          </a:xfrm>
          <a:custGeom>
            <a:avLst/>
            <a:gdLst/>
            <a:ahLst/>
            <a:cxnLst/>
            <a:rect r="r" b="b" t="t" l="l"/>
            <a:pathLst>
              <a:path h="2833450" w="3050821">
                <a:moveTo>
                  <a:pt x="0" y="0"/>
                </a:moveTo>
                <a:lnTo>
                  <a:pt x="3050821" y="0"/>
                </a:lnTo>
                <a:lnTo>
                  <a:pt x="3050821" y="2833450"/>
                </a:lnTo>
                <a:lnTo>
                  <a:pt x="0" y="28334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78522" y="5694170"/>
            <a:ext cx="4397363" cy="1307584"/>
          </a:xfrm>
          <a:custGeom>
            <a:avLst/>
            <a:gdLst/>
            <a:ahLst/>
            <a:cxnLst/>
            <a:rect r="r" b="b" t="t" l="l"/>
            <a:pathLst>
              <a:path h="1307584" w="4397363">
                <a:moveTo>
                  <a:pt x="0" y="0"/>
                </a:moveTo>
                <a:lnTo>
                  <a:pt x="4397363" y="0"/>
                </a:lnTo>
                <a:lnTo>
                  <a:pt x="4397363" y="1307584"/>
                </a:lnTo>
                <a:lnTo>
                  <a:pt x="0" y="13075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16609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3433595" y="9356984"/>
            <a:ext cx="3135166" cy="577231"/>
          </a:xfrm>
          <a:custGeom>
            <a:avLst/>
            <a:gdLst/>
            <a:ahLst/>
            <a:cxnLst/>
            <a:rect r="r" b="b" t="t" l="l"/>
            <a:pathLst>
              <a:path h="577231" w="3135166">
                <a:moveTo>
                  <a:pt x="0" y="0"/>
                </a:moveTo>
                <a:lnTo>
                  <a:pt x="3135166" y="0"/>
                </a:lnTo>
                <a:lnTo>
                  <a:pt x="3135166" y="577231"/>
                </a:lnTo>
                <a:lnTo>
                  <a:pt x="0" y="5772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959505" y="853363"/>
            <a:ext cx="4397330" cy="5464547"/>
            <a:chOff x="0" y="0"/>
            <a:chExt cx="867809" cy="107842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67809" cy="1078423"/>
            </a:xfrm>
            <a:custGeom>
              <a:avLst/>
              <a:gdLst/>
              <a:ahLst/>
              <a:cxnLst/>
              <a:rect r="r" b="b" t="t" l="l"/>
              <a:pathLst>
                <a:path h="1078423" w="867809">
                  <a:moveTo>
                    <a:pt x="70424" y="0"/>
                  </a:moveTo>
                  <a:lnTo>
                    <a:pt x="797385" y="0"/>
                  </a:lnTo>
                  <a:cubicBezTo>
                    <a:pt x="836279" y="0"/>
                    <a:pt x="867809" y="31530"/>
                    <a:pt x="867809" y="70424"/>
                  </a:cubicBezTo>
                  <a:lnTo>
                    <a:pt x="867809" y="1007999"/>
                  </a:lnTo>
                  <a:cubicBezTo>
                    <a:pt x="867809" y="1046893"/>
                    <a:pt x="836279" y="1078423"/>
                    <a:pt x="797385" y="1078423"/>
                  </a:cubicBezTo>
                  <a:lnTo>
                    <a:pt x="70424" y="1078423"/>
                  </a:lnTo>
                  <a:cubicBezTo>
                    <a:pt x="51746" y="1078423"/>
                    <a:pt x="33834" y="1071003"/>
                    <a:pt x="20627" y="1057796"/>
                  </a:cubicBezTo>
                  <a:cubicBezTo>
                    <a:pt x="7420" y="1044589"/>
                    <a:pt x="0" y="1026677"/>
                    <a:pt x="0" y="1007999"/>
                  </a:cubicBezTo>
                  <a:lnTo>
                    <a:pt x="0" y="70424"/>
                  </a:lnTo>
                  <a:cubicBezTo>
                    <a:pt x="0" y="31530"/>
                    <a:pt x="31530" y="0"/>
                    <a:pt x="704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67809" cy="11165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861970" y="930633"/>
            <a:ext cx="4397330" cy="5464547"/>
            <a:chOff x="0" y="0"/>
            <a:chExt cx="867809" cy="107842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67809" cy="1078423"/>
            </a:xfrm>
            <a:custGeom>
              <a:avLst/>
              <a:gdLst/>
              <a:ahLst/>
              <a:cxnLst/>
              <a:rect r="r" b="b" t="t" l="l"/>
              <a:pathLst>
                <a:path h="1078423" w="867809">
                  <a:moveTo>
                    <a:pt x="70424" y="0"/>
                  </a:moveTo>
                  <a:lnTo>
                    <a:pt x="797385" y="0"/>
                  </a:lnTo>
                  <a:cubicBezTo>
                    <a:pt x="836279" y="0"/>
                    <a:pt x="867809" y="31530"/>
                    <a:pt x="867809" y="70424"/>
                  </a:cubicBezTo>
                  <a:lnTo>
                    <a:pt x="867809" y="1007999"/>
                  </a:lnTo>
                  <a:cubicBezTo>
                    <a:pt x="867809" y="1046893"/>
                    <a:pt x="836279" y="1078423"/>
                    <a:pt x="797385" y="1078423"/>
                  </a:cubicBezTo>
                  <a:lnTo>
                    <a:pt x="70424" y="1078423"/>
                  </a:lnTo>
                  <a:cubicBezTo>
                    <a:pt x="51746" y="1078423"/>
                    <a:pt x="33834" y="1071003"/>
                    <a:pt x="20627" y="1057796"/>
                  </a:cubicBezTo>
                  <a:cubicBezTo>
                    <a:pt x="7420" y="1044589"/>
                    <a:pt x="0" y="1026677"/>
                    <a:pt x="0" y="1007999"/>
                  </a:cubicBezTo>
                  <a:lnTo>
                    <a:pt x="0" y="70424"/>
                  </a:lnTo>
                  <a:cubicBezTo>
                    <a:pt x="0" y="31530"/>
                    <a:pt x="31530" y="0"/>
                    <a:pt x="704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67809" cy="11165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766410" y="2192016"/>
            <a:ext cx="6755180" cy="4203164"/>
            <a:chOff x="0" y="0"/>
            <a:chExt cx="1333128" cy="8294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33128" cy="829490"/>
            </a:xfrm>
            <a:custGeom>
              <a:avLst/>
              <a:gdLst/>
              <a:ahLst/>
              <a:cxnLst/>
              <a:rect r="r" b="b" t="t" l="l"/>
              <a:pathLst>
                <a:path h="829490" w="1333128">
                  <a:moveTo>
                    <a:pt x="45843" y="0"/>
                  </a:moveTo>
                  <a:lnTo>
                    <a:pt x="1287285" y="0"/>
                  </a:lnTo>
                  <a:cubicBezTo>
                    <a:pt x="1312604" y="0"/>
                    <a:pt x="1333128" y="20525"/>
                    <a:pt x="1333128" y="45843"/>
                  </a:cubicBezTo>
                  <a:lnTo>
                    <a:pt x="1333128" y="783647"/>
                  </a:lnTo>
                  <a:cubicBezTo>
                    <a:pt x="1333128" y="795806"/>
                    <a:pt x="1328298" y="807466"/>
                    <a:pt x="1319701" y="816063"/>
                  </a:cubicBezTo>
                  <a:cubicBezTo>
                    <a:pt x="1311104" y="824660"/>
                    <a:pt x="1299444" y="829490"/>
                    <a:pt x="1287285" y="829490"/>
                  </a:cubicBezTo>
                  <a:lnTo>
                    <a:pt x="45843" y="829490"/>
                  </a:lnTo>
                  <a:cubicBezTo>
                    <a:pt x="33685" y="829490"/>
                    <a:pt x="22024" y="824660"/>
                    <a:pt x="13427" y="816063"/>
                  </a:cubicBezTo>
                  <a:cubicBezTo>
                    <a:pt x="4830" y="807466"/>
                    <a:pt x="0" y="795806"/>
                    <a:pt x="0" y="783647"/>
                  </a:cubicBezTo>
                  <a:lnTo>
                    <a:pt x="0" y="45843"/>
                  </a:lnTo>
                  <a:cubicBezTo>
                    <a:pt x="0" y="33685"/>
                    <a:pt x="4830" y="22024"/>
                    <a:pt x="13427" y="13427"/>
                  </a:cubicBezTo>
                  <a:cubicBezTo>
                    <a:pt x="22024" y="4830"/>
                    <a:pt x="33685" y="0"/>
                    <a:pt x="4584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333128" cy="867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8700" y="6737010"/>
            <a:ext cx="7944956" cy="2738856"/>
            <a:chOff x="0" y="0"/>
            <a:chExt cx="1567929" cy="54051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67929" cy="540510"/>
            </a:xfrm>
            <a:custGeom>
              <a:avLst/>
              <a:gdLst/>
              <a:ahLst/>
              <a:cxnLst/>
              <a:rect r="r" b="b" t="t" l="l"/>
              <a:pathLst>
                <a:path h="540510" w="1567929">
                  <a:moveTo>
                    <a:pt x="38978" y="0"/>
                  </a:moveTo>
                  <a:lnTo>
                    <a:pt x="1528951" y="0"/>
                  </a:lnTo>
                  <a:cubicBezTo>
                    <a:pt x="1539289" y="0"/>
                    <a:pt x="1549203" y="4107"/>
                    <a:pt x="1556513" y="11416"/>
                  </a:cubicBezTo>
                  <a:cubicBezTo>
                    <a:pt x="1563823" y="18726"/>
                    <a:pt x="1567929" y="28640"/>
                    <a:pt x="1567929" y="38978"/>
                  </a:cubicBezTo>
                  <a:lnTo>
                    <a:pt x="1567929" y="501533"/>
                  </a:lnTo>
                  <a:cubicBezTo>
                    <a:pt x="1567929" y="511870"/>
                    <a:pt x="1563823" y="521784"/>
                    <a:pt x="1556513" y="529094"/>
                  </a:cubicBezTo>
                  <a:cubicBezTo>
                    <a:pt x="1549203" y="536404"/>
                    <a:pt x="1539289" y="540510"/>
                    <a:pt x="1528951" y="540510"/>
                  </a:cubicBezTo>
                  <a:lnTo>
                    <a:pt x="38978" y="540510"/>
                  </a:lnTo>
                  <a:cubicBezTo>
                    <a:pt x="28640" y="540510"/>
                    <a:pt x="18726" y="536404"/>
                    <a:pt x="11416" y="529094"/>
                  </a:cubicBezTo>
                  <a:cubicBezTo>
                    <a:pt x="4107" y="521784"/>
                    <a:pt x="0" y="511870"/>
                    <a:pt x="0" y="501533"/>
                  </a:cubicBezTo>
                  <a:lnTo>
                    <a:pt x="0" y="38978"/>
                  </a:lnTo>
                  <a:cubicBezTo>
                    <a:pt x="0" y="28640"/>
                    <a:pt x="4107" y="18726"/>
                    <a:pt x="11416" y="11416"/>
                  </a:cubicBezTo>
                  <a:cubicBezTo>
                    <a:pt x="18726" y="4107"/>
                    <a:pt x="28640" y="0"/>
                    <a:pt x="3897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567929" cy="5786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314344" y="6737010"/>
            <a:ext cx="7944956" cy="2738856"/>
            <a:chOff x="0" y="0"/>
            <a:chExt cx="1567929" cy="54051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567929" cy="540510"/>
            </a:xfrm>
            <a:custGeom>
              <a:avLst/>
              <a:gdLst/>
              <a:ahLst/>
              <a:cxnLst/>
              <a:rect r="r" b="b" t="t" l="l"/>
              <a:pathLst>
                <a:path h="540510" w="1567929">
                  <a:moveTo>
                    <a:pt x="38978" y="0"/>
                  </a:moveTo>
                  <a:lnTo>
                    <a:pt x="1528951" y="0"/>
                  </a:lnTo>
                  <a:cubicBezTo>
                    <a:pt x="1539289" y="0"/>
                    <a:pt x="1549203" y="4107"/>
                    <a:pt x="1556513" y="11416"/>
                  </a:cubicBezTo>
                  <a:cubicBezTo>
                    <a:pt x="1563823" y="18726"/>
                    <a:pt x="1567929" y="28640"/>
                    <a:pt x="1567929" y="38978"/>
                  </a:cubicBezTo>
                  <a:lnTo>
                    <a:pt x="1567929" y="501533"/>
                  </a:lnTo>
                  <a:cubicBezTo>
                    <a:pt x="1567929" y="511870"/>
                    <a:pt x="1563823" y="521784"/>
                    <a:pt x="1556513" y="529094"/>
                  </a:cubicBezTo>
                  <a:cubicBezTo>
                    <a:pt x="1549203" y="536404"/>
                    <a:pt x="1539289" y="540510"/>
                    <a:pt x="1528951" y="540510"/>
                  </a:cubicBezTo>
                  <a:lnTo>
                    <a:pt x="38978" y="540510"/>
                  </a:lnTo>
                  <a:cubicBezTo>
                    <a:pt x="28640" y="540510"/>
                    <a:pt x="18726" y="536404"/>
                    <a:pt x="11416" y="529094"/>
                  </a:cubicBezTo>
                  <a:cubicBezTo>
                    <a:pt x="4107" y="521784"/>
                    <a:pt x="0" y="511870"/>
                    <a:pt x="0" y="501533"/>
                  </a:cubicBezTo>
                  <a:lnTo>
                    <a:pt x="0" y="38978"/>
                  </a:lnTo>
                  <a:cubicBezTo>
                    <a:pt x="0" y="28640"/>
                    <a:pt x="4107" y="18726"/>
                    <a:pt x="11416" y="11416"/>
                  </a:cubicBezTo>
                  <a:cubicBezTo>
                    <a:pt x="18726" y="4107"/>
                    <a:pt x="28640" y="0"/>
                    <a:pt x="3897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567929" cy="5786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5570183" y="2799850"/>
            <a:ext cx="7147636" cy="3756705"/>
          </a:xfrm>
          <a:prstGeom prst="rect">
            <a:avLst/>
          </a:prstGeom>
        </p:spPr>
      </p:pic>
      <p:sp>
        <p:nvSpPr>
          <p:cNvPr name="AutoShape 25" id="25"/>
          <p:cNvSpPr/>
          <p:nvPr/>
        </p:nvSpPr>
        <p:spPr>
          <a:xfrm>
            <a:off x="6356319" y="3034284"/>
            <a:ext cx="2724465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470559" y="1802724"/>
            <a:ext cx="2724465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9806650" y="7627928"/>
            <a:ext cx="2724465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28" id="2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68138" y="2240144"/>
            <a:ext cx="4220496" cy="100911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67360" y="3272599"/>
            <a:ext cx="4229826" cy="1010665"/>
          </a:xfrm>
          <a:prstGeom prst="rect">
            <a:avLst/>
          </a:prstGeom>
        </p:spPr>
      </p:pic>
      <p:sp>
        <p:nvSpPr>
          <p:cNvPr name="Freeform 30" id="30"/>
          <p:cNvSpPr/>
          <p:nvPr/>
        </p:nvSpPr>
        <p:spPr>
          <a:xfrm flipH="false" flipV="false" rot="0">
            <a:off x="1660796" y="2264363"/>
            <a:ext cx="195297" cy="214318"/>
          </a:xfrm>
          <a:custGeom>
            <a:avLst/>
            <a:gdLst/>
            <a:ahLst/>
            <a:cxnLst/>
            <a:rect r="r" b="b" t="t" l="l"/>
            <a:pathLst>
              <a:path h="214318" w="195297">
                <a:moveTo>
                  <a:pt x="0" y="0"/>
                </a:moveTo>
                <a:lnTo>
                  <a:pt x="195297" y="0"/>
                </a:lnTo>
                <a:lnTo>
                  <a:pt x="195297" y="214318"/>
                </a:lnTo>
                <a:lnTo>
                  <a:pt x="0" y="2143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60796" y="3297596"/>
            <a:ext cx="195297" cy="214318"/>
          </a:xfrm>
          <a:custGeom>
            <a:avLst/>
            <a:gdLst/>
            <a:ahLst/>
            <a:cxnLst/>
            <a:rect r="r" b="b" t="t" l="l"/>
            <a:pathLst>
              <a:path h="214318" w="195297">
                <a:moveTo>
                  <a:pt x="0" y="0"/>
                </a:moveTo>
                <a:lnTo>
                  <a:pt x="195297" y="0"/>
                </a:lnTo>
                <a:lnTo>
                  <a:pt x="195297" y="214317"/>
                </a:lnTo>
                <a:lnTo>
                  <a:pt x="0" y="2143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32" id="3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067963" y="4306433"/>
            <a:ext cx="4222594" cy="1009460"/>
          </a:xfrm>
          <a:prstGeom prst="rect">
            <a:avLst/>
          </a:prstGeom>
        </p:spPr>
      </p:pic>
      <p:sp>
        <p:nvSpPr>
          <p:cNvPr name="Freeform 33" id="33"/>
          <p:cNvSpPr/>
          <p:nvPr/>
        </p:nvSpPr>
        <p:spPr>
          <a:xfrm flipH="false" flipV="false" rot="0">
            <a:off x="1660796" y="4330828"/>
            <a:ext cx="195297" cy="214318"/>
          </a:xfrm>
          <a:custGeom>
            <a:avLst/>
            <a:gdLst/>
            <a:ahLst/>
            <a:cxnLst/>
            <a:rect r="r" b="b" t="t" l="l"/>
            <a:pathLst>
              <a:path h="214318" w="195297">
                <a:moveTo>
                  <a:pt x="0" y="0"/>
                </a:moveTo>
                <a:lnTo>
                  <a:pt x="195297" y="0"/>
                </a:lnTo>
                <a:lnTo>
                  <a:pt x="195297" y="214317"/>
                </a:lnTo>
                <a:lnTo>
                  <a:pt x="0" y="2143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34" id="34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067837" y="5341032"/>
            <a:ext cx="4224113" cy="1009713"/>
          </a:xfrm>
          <a:prstGeom prst="rect">
            <a:avLst/>
          </a:prstGeom>
        </p:spPr>
      </p:pic>
      <p:sp>
        <p:nvSpPr>
          <p:cNvPr name="Freeform 35" id="35"/>
          <p:cNvSpPr/>
          <p:nvPr/>
        </p:nvSpPr>
        <p:spPr>
          <a:xfrm flipH="false" flipV="false" rot="0">
            <a:off x="1660796" y="5365553"/>
            <a:ext cx="195297" cy="214318"/>
          </a:xfrm>
          <a:custGeom>
            <a:avLst/>
            <a:gdLst/>
            <a:ahLst/>
            <a:cxnLst/>
            <a:rect r="r" b="b" t="t" l="l"/>
            <a:pathLst>
              <a:path h="214318" w="195297">
                <a:moveTo>
                  <a:pt x="0" y="0"/>
                </a:moveTo>
                <a:lnTo>
                  <a:pt x="195297" y="0"/>
                </a:lnTo>
                <a:lnTo>
                  <a:pt x="195297" y="214317"/>
                </a:lnTo>
                <a:lnTo>
                  <a:pt x="0" y="2143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3904860" y="8063969"/>
            <a:ext cx="144496" cy="141002"/>
            <a:chOff x="0" y="0"/>
            <a:chExt cx="34170" cy="33343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7B40F2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6179154" y="8063969"/>
            <a:ext cx="144496" cy="141002"/>
            <a:chOff x="0" y="0"/>
            <a:chExt cx="34170" cy="33343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5DD2EB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904860" y="8709764"/>
            <a:ext cx="144496" cy="141002"/>
            <a:chOff x="0" y="0"/>
            <a:chExt cx="34170" cy="3334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FBA47E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6179154" y="8709764"/>
            <a:ext cx="144496" cy="141002"/>
            <a:chOff x="0" y="0"/>
            <a:chExt cx="34170" cy="33343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5E7CE8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AutoShape 48" id="48"/>
          <p:cNvSpPr/>
          <p:nvPr/>
        </p:nvSpPr>
        <p:spPr>
          <a:xfrm>
            <a:off x="4428205" y="7623165"/>
            <a:ext cx="2099200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9" id="49"/>
          <p:cNvSpPr/>
          <p:nvPr/>
        </p:nvSpPr>
        <p:spPr>
          <a:xfrm>
            <a:off x="3904860" y="8457367"/>
            <a:ext cx="1861550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0" id="50"/>
          <p:cNvSpPr/>
          <p:nvPr/>
        </p:nvSpPr>
        <p:spPr>
          <a:xfrm>
            <a:off x="6185985" y="8457378"/>
            <a:ext cx="1861550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1" id="51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3575691" y="2131744"/>
            <a:ext cx="2969888" cy="2969888"/>
          </a:xfrm>
          <a:prstGeom prst="rect">
            <a:avLst/>
          </a:prstGeom>
        </p:spPr>
      </p:pic>
      <p:sp>
        <p:nvSpPr>
          <p:cNvPr name="AutoShape 52" id="52"/>
          <p:cNvSpPr/>
          <p:nvPr/>
        </p:nvSpPr>
        <p:spPr>
          <a:xfrm>
            <a:off x="13366243" y="1798164"/>
            <a:ext cx="33887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3" id="53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9410874" y="7192105"/>
            <a:ext cx="8011804" cy="2625775"/>
          </a:xfrm>
          <a:prstGeom prst="rect">
            <a:avLst/>
          </a:prstGeom>
        </p:spPr>
      </p:pic>
      <p:pic>
        <p:nvPicPr>
          <p:cNvPr name="Picture 54" id="54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192914" y="6817777"/>
            <a:ext cx="2723184" cy="2723184"/>
          </a:xfrm>
          <a:prstGeom prst="rect">
            <a:avLst/>
          </a:prstGeom>
        </p:spPr>
      </p:pic>
      <p:sp>
        <p:nvSpPr>
          <p:cNvPr name="TextBox 55" id="55"/>
          <p:cNvSpPr txBox="true"/>
          <p:nvPr/>
        </p:nvSpPr>
        <p:spPr>
          <a:xfrm rot="0">
            <a:off x="6323262" y="1057275"/>
            <a:ext cx="3007947" cy="6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Workforce 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9486630" y="1057275"/>
            <a:ext cx="2478108" cy="6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17124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Diversity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356319" y="2608389"/>
            <a:ext cx="2724465" cy="270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Recruitment Success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470559" y="1370863"/>
            <a:ext cx="2724465" cy="270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worker's age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9806650" y="7196016"/>
            <a:ext cx="2724465" cy="27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Participant Categories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972296" y="2273932"/>
            <a:ext cx="1912178" cy="201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6"/>
              </a:lnSpc>
            </a:pPr>
            <a:r>
              <a:rPr lang="en-US" sz="14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18-29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972296" y="3307165"/>
            <a:ext cx="1912178" cy="201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6"/>
              </a:lnSpc>
            </a:pPr>
            <a:r>
              <a:rPr lang="en-US" sz="14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30-39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972296" y="4340353"/>
            <a:ext cx="1912178" cy="201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6"/>
              </a:lnSpc>
            </a:pPr>
            <a:r>
              <a:rPr lang="en-US" sz="14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40-49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972296" y="5375122"/>
            <a:ext cx="1912178" cy="201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6"/>
              </a:lnSpc>
            </a:pPr>
            <a:r>
              <a:rPr lang="en-US" sz="14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50+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4255039" y="8016359"/>
            <a:ext cx="1331922" cy="207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1 year Experience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6529333" y="8016359"/>
            <a:ext cx="1547176" cy="207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5-9 years Experience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4255039" y="8662154"/>
            <a:ext cx="1511371" cy="207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2-4 years Experience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6529333" y="8662154"/>
            <a:ext cx="1547176" cy="207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10+ years Experience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4428205" y="7191282"/>
            <a:ext cx="2099200" cy="270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Work Experience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3366243" y="1370863"/>
            <a:ext cx="3388784" cy="27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Leadership Training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3366243" y="5412831"/>
            <a:ext cx="3388784" cy="451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95% of participants and Mid-level Managers Engaged in Development Program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1003079" y="8352302"/>
            <a:ext cx="4118001" cy="3304696"/>
          </a:xfrm>
          <a:custGeom>
            <a:avLst/>
            <a:gdLst/>
            <a:ahLst/>
            <a:cxnLst/>
            <a:rect r="r" b="b" t="t" l="l"/>
            <a:pathLst>
              <a:path h="3304696" w="4118001">
                <a:moveTo>
                  <a:pt x="4118001" y="0"/>
                </a:moveTo>
                <a:lnTo>
                  <a:pt x="0" y="0"/>
                </a:lnTo>
                <a:lnTo>
                  <a:pt x="0" y="3304696"/>
                </a:lnTo>
                <a:lnTo>
                  <a:pt x="4118001" y="3304696"/>
                </a:lnTo>
                <a:lnTo>
                  <a:pt x="4118001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75301" y="-399408"/>
            <a:ext cx="4072633" cy="3263197"/>
          </a:xfrm>
          <a:custGeom>
            <a:avLst/>
            <a:gdLst/>
            <a:ahLst/>
            <a:cxnLst/>
            <a:rect r="r" b="b" t="t" l="l"/>
            <a:pathLst>
              <a:path h="3263197" w="4072633">
                <a:moveTo>
                  <a:pt x="0" y="0"/>
                </a:moveTo>
                <a:lnTo>
                  <a:pt x="4072633" y="0"/>
                </a:lnTo>
                <a:lnTo>
                  <a:pt x="4072633" y="3263197"/>
                </a:lnTo>
                <a:lnTo>
                  <a:pt x="0" y="32631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65566" y="5796853"/>
            <a:ext cx="4293734" cy="1276769"/>
          </a:xfrm>
          <a:custGeom>
            <a:avLst/>
            <a:gdLst/>
            <a:ahLst/>
            <a:cxnLst/>
            <a:rect r="r" b="b" t="t" l="l"/>
            <a:pathLst>
              <a:path h="1276769" w="4293734">
                <a:moveTo>
                  <a:pt x="0" y="0"/>
                </a:moveTo>
                <a:lnTo>
                  <a:pt x="4293734" y="0"/>
                </a:lnTo>
                <a:lnTo>
                  <a:pt x="4293734" y="1276769"/>
                </a:lnTo>
                <a:lnTo>
                  <a:pt x="0" y="12767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16609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09633" y="5441885"/>
            <a:ext cx="2019454" cy="569682"/>
          </a:xfrm>
          <a:custGeom>
            <a:avLst/>
            <a:gdLst/>
            <a:ahLst/>
            <a:cxnLst/>
            <a:rect r="r" b="b" t="t" l="l"/>
            <a:pathLst>
              <a:path h="569682" w="2019454">
                <a:moveTo>
                  <a:pt x="0" y="0"/>
                </a:moveTo>
                <a:lnTo>
                  <a:pt x="2019454" y="0"/>
                </a:lnTo>
                <a:lnTo>
                  <a:pt x="2019454" y="569682"/>
                </a:lnTo>
                <a:lnTo>
                  <a:pt x="0" y="5696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180488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3175696" y="5441885"/>
            <a:ext cx="2019454" cy="569682"/>
          </a:xfrm>
          <a:custGeom>
            <a:avLst/>
            <a:gdLst/>
            <a:ahLst/>
            <a:cxnLst/>
            <a:rect r="r" b="b" t="t" l="l"/>
            <a:pathLst>
              <a:path h="569682" w="2019454">
                <a:moveTo>
                  <a:pt x="0" y="0"/>
                </a:moveTo>
                <a:lnTo>
                  <a:pt x="2019454" y="0"/>
                </a:lnTo>
                <a:lnTo>
                  <a:pt x="2019454" y="569682"/>
                </a:lnTo>
                <a:lnTo>
                  <a:pt x="0" y="5696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180488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0">
            <a:off x="5541645" y="2156471"/>
            <a:ext cx="7081021" cy="3586954"/>
            <a:chOff x="0" y="0"/>
            <a:chExt cx="1397432" cy="7078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97432" cy="707882"/>
            </a:xfrm>
            <a:custGeom>
              <a:avLst/>
              <a:gdLst/>
              <a:ahLst/>
              <a:cxnLst/>
              <a:rect r="r" b="b" t="t" l="l"/>
              <a:pathLst>
                <a:path h="707882" w="1397432">
                  <a:moveTo>
                    <a:pt x="43733" y="0"/>
                  </a:moveTo>
                  <a:lnTo>
                    <a:pt x="1353699" y="0"/>
                  </a:lnTo>
                  <a:cubicBezTo>
                    <a:pt x="1365298" y="0"/>
                    <a:pt x="1376422" y="4608"/>
                    <a:pt x="1384623" y="12809"/>
                  </a:cubicBezTo>
                  <a:cubicBezTo>
                    <a:pt x="1392825" y="21011"/>
                    <a:pt x="1397432" y="32135"/>
                    <a:pt x="1397432" y="43733"/>
                  </a:cubicBezTo>
                  <a:lnTo>
                    <a:pt x="1397432" y="664148"/>
                  </a:lnTo>
                  <a:cubicBezTo>
                    <a:pt x="1397432" y="688302"/>
                    <a:pt x="1377852" y="707882"/>
                    <a:pt x="1353699" y="707882"/>
                  </a:cubicBezTo>
                  <a:lnTo>
                    <a:pt x="43733" y="707882"/>
                  </a:lnTo>
                  <a:cubicBezTo>
                    <a:pt x="19580" y="707882"/>
                    <a:pt x="0" y="688302"/>
                    <a:pt x="0" y="664148"/>
                  </a:cubicBezTo>
                  <a:lnTo>
                    <a:pt x="0" y="43733"/>
                  </a:lnTo>
                  <a:cubicBezTo>
                    <a:pt x="0" y="19580"/>
                    <a:pt x="19580" y="0"/>
                    <a:pt x="437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397432" cy="745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541645" y="6044581"/>
            <a:ext cx="7081021" cy="3429578"/>
            <a:chOff x="0" y="0"/>
            <a:chExt cx="1397432" cy="6768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97432" cy="676824"/>
            </a:xfrm>
            <a:custGeom>
              <a:avLst/>
              <a:gdLst/>
              <a:ahLst/>
              <a:cxnLst/>
              <a:rect r="r" b="b" t="t" l="l"/>
              <a:pathLst>
                <a:path h="676824" w="1397432">
                  <a:moveTo>
                    <a:pt x="43733" y="0"/>
                  </a:moveTo>
                  <a:lnTo>
                    <a:pt x="1353699" y="0"/>
                  </a:lnTo>
                  <a:cubicBezTo>
                    <a:pt x="1365298" y="0"/>
                    <a:pt x="1376422" y="4608"/>
                    <a:pt x="1384623" y="12809"/>
                  </a:cubicBezTo>
                  <a:cubicBezTo>
                    <a:pt x="1392825" y="21011"/>
                    <a:pt x="1397432" y="32135"/>
                    <a:pt x="1397432" y="43733"/>
                  </a:cubicBezTo>
                  <a:lnTo>
                    <a:pt x="1397432" y="633090"/>
                  </a:lnTo>
                  <a:cubicBezTo>
                    <a:pt x="1397432" y="657244"/>
                    <a:pt x="1377852" y="676824"/>
                    <a:pt x="1353699" y="676824"/>
                  </a:cubicBezTo>
                  <a:lnTo>
                    <a:pt x="43733" y="676824"/>
                  </a:lnTo>
                  <a:cubicBezTo>
                    <a:pt x="32135" y="676824"/>
                    <a:pt x="21011" y="672216"/>
                    <a:pt x="12809" y="664015"/>
                  </a:cubicBezTo>
                  <a:cubicBezTo>
                    <a:pt x="4608" y="655813"/>
                    <a:pt x="0" y="644689"/>
                    <a:pt x="0" y="633090"/>
                  </a:cubicBezTo>
                  <a:lnTo>
                    <a:pt x="0" y="43733"/>
                  </a:lnTo>
                  <a:cubicBezTo>
                    <a:pt x="0" y="19580"/>
                    <a:pt x="19580" y="0"/>
                    <a:pt x="437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397432" cy="7149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965566" y="2156471"/>
            <a:ext cx="4293734" cy="4452268"/>
            <a:chOff x="0" y="0"/>
            <a:chExt cx="847364" cy="87865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47364" cy="878651"/>
            </a:xfrm>
            <a:custGeom>
              <a:avLst/>
              <a:gdLst/>
              <a:ahLst/>
              <a:cxnLst/>
              <a:rect r="r" b="b" t="t" l="l"/>
              <a:pathLst>
                <a:path h="878651" w="847364">
                  <a:moveTo>
                    <a:pt x="72123" y="0"/>
                  </a:moveTo>
                  <a:lnTo>
                    <a:pt x="775241" y="0"/>
                  </a:lnTo>
                  <a:cubicBezTo>
                    <a:pt x="794369" y="0"/>
                    <a:pt x="812714" y="7599"/>
                    <a:pt x="826240" y="21124"/>
                  </a:cubicBezTo>
                  <a:cubicBezTo>
                    <a:pt x="839765" y="34650"/>
                    <a:pt x="847364" y="52995"/>
                    <a:pt x="847364" y="72123"/>
                  </a:cubicBezTo>
                  <a:lnTo>
                    <a:pt x="847364" y="806528"/>
                  </a:lnTo>
                  <a:cubicBezTo>
                    <a:pt x="847364" y="846360"/>
                    <a:pt x="815074" y="878651"/>
                    <a:pt x="775241" y="878651"/>
                  </a:cubicBezTo>
                  <a:lnTo>
                    <a:pt x="72123" y="878651"/>
                  </a:lnTo>
                  <a:cubicBezTo>
                    <a:pt x="32291" y="878651"/>
                    <a:pt x="0" y="846360"/>
                    <a:pt x="0" y="806528"/>
                  </a:cubicBezTo>
                  <a:lnTo>
                    <a:pt x="0" y="72123"/>
                  </a:lnTo>
                  <a:cubicBezTo>
                    <a:pt x="0" y="32291"/>
                    <a:pt x="32291" y="0"/>
                    <a:pt x="721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47364" cy="916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314464" y="7724165"/>
            <a:ext cx="7537639" cy="148348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314180" y="8160816"/>
            <a:ext cx="7541047" cy="148404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018533" y="6406863"/>
            <a:ext cx="1171189" cy="1171189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969203" y="6406863"/>
            <a:ext cx="1171189" cy="1171189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>
            <a:off x="6079070" y="3024759"/>
            <a:ext cx="361929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5285995" y="2549228"/>
            <a:ext cx="7592322" cy="3457415"/>
          </a:xfrm>
          <a:prstGeom prst="rect">
            <a:avLst/>
          </a:prstGeom>
        </p:spPr>
      </p:pic>
      <p:grpSp>
        <p:nvGrpSpPr>
          <p:cNvPr name="Group 23" id="23"/>
          <p:cNvGrpSpPr/>
          <p:nvPr/>
        </p:nvGrpSpPr>
        <p:grpSpPr>
          <a:xfrm rot="0">
            <a:off x="909633" y="2730798"/>
            <a:ext cx="2019454" cy="3014921"/>
            <a:chOff x="0" y="0"/>
            <a:chExt cx="398537" cy="59499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98537" cy="594992"/>
            </a:xfrm>
            <a:custGeom>
              <a:avLst/>
              <a:gdLst/>
              <a:ahLst/>
              <a:cxnLst/>
              <a:rect r="r" b="b" t="t" l="l"/>
              <a:pathLst>
                <a:path h="594992" w="398537">
                  <a:moveTo>
                    <a:pt x="153347" y="0"/>
                  </a:moveTo>
                  <a:lnTo>
                    <a:pt x="245190" y="0"/>
                  </a:lnTo>
                  <a:cubicBezTo>
                    <a:pt x="285861" y="0"/>
                    <a:pt x="324865" y="16156"/>
                    <a:pt x="353623" y="44914"/>
                  </a:cubicBezTo>
                  <a:cubicBezTo>
                    <a:pt x="382381" y="73672"/>
                    <a:pt x="398537" y="112677"/>
                    <a:pt x="398537" y="153347"/>
                  </a:cubicBezTo>
                  <a:lnTo>
                    <a:pt x="398537" y="441645"/>
                  </a:lnTo>
                  <a:cubicBezTo>
                    <a:pt x="398537" y="482315"/>
                    <a:pt x="382381" y="521319"/>
                    <a:pt x="353623" y="550077"/>
                  </a:cubicBezTo>
                  <a:cubicBezTo>
                    <a:pt x="324865" y="578835"/>
                    <a:pt x="285861" y="594992"/>
                    <a:pt x="245190" y="594992"/>
                  </a:cubicBezTo>
                  <a:lnTo>
                    <a:pt x="153347" y="594992"/>
                  </a:lnTo>
                  <a:cubicBezTo>
                    <a:pt x="112677" y="594992"/>
                    <a:pt x="73672" y="578835"/>
                    <a:pt x="44914" y="550077"/>
                  </a:cubicBezTo>
                  <a:cubicBezTo>
                    <a:pt x="16156" y="521319"/>
                    <a:pt x="0" y="482315"/>
                    <a:pt x="0" y="441645"/>
                  </a:cubicBezTo>
                  <a:lnTo>
                    <a:pt x="0" y="153347"/>
                  </a:lnTo>
                  <a:cubicBezTo>
                    <a:pt x="0" y="112677"/>
                    <a:pt x="16156" y="73672"/>
                    <a:pt x="44914" y="44914"/>
                  </a:cubicBezTo>
                  <a:cubicBezTo>
                    <a:pt x="73672" y="16156"/>
                    <a:pt x="112677" y="0"/>
                    <a:pt x="15334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398537" cy="633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179291" y="2728343"/>
            <a:ext cx="2019454" cy="3014921"/>
            <a:chOff x="0" y="0"/>
            <a:chExt cx="398537" cy="5949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98537" cy="594992"/>
            </a:xfrm>
            <a:custGeom>
              <a:avLst/>
              <a:gdLst/>
              <a:ahLst/>
              <a:cxnLst/>
              <a:rect r="r" b="b" t="t" l="l"/>
              <a:pathLst>
                <a:path h="594992" w="398537">
                  <a:moveTo>
                    <a:pt x="153347" y="0"/>
                  </a:moveTo>
                  <a:lnTo>
                    <a:pt x="245190" y="0"/>
                  </a:lnTo>
                  <a:cubicBezTo>
                    <a:pt x="285861" y="0"/>
                    <a:pt x="324865" y="16156"/>
                    <a:pt x="353623" y="44914"/>
                  </a:cubicBezTo>
                  <a:cubicBezTo>
                    <a:pt x="382381" y="73672"/>
                    <a:pt x="398537" y="112677"/>
                    <a:pt x="398537" y="153347"/>
                  </a:cubicBezTo>
                  <a:lnTo>
                    <a:pt x="398537" y="441645"/>
                  </a:lnTo>
                  <a:cubicBezTo>
                    <a:pt x="398537" y="482315"/>
                    <a:pt x="382381" y="521319"/>
                    <a:pt x="353623" y="550077"/>
                  </a:cubicBezTo>
                  <a:cubicBezTo>
                    <a:pt x="324865" y="578835"/>
                    <a:pt x="285861" y="594992"/>
                    <a:pt x="245190" y="594992"/>
                  </a:cubicBezTo>
                  <a:lnTo>
                    <a:pt x="153347" y="594992"/>
                  </a:lnTo>
                  <a:cubicBezTo>
                    <a:pt x="112677" y="594992"/>
                    <a:pt x="73672" y="578835"/>
                    <a:pt x="44914" y="550077"/>
                  </a:cubicBezTo>
                  <a:cubicBezTo>
                    <a:pt x="16156" y="521319"/>
                    <a:pt x="0" y="482315"/>
                    <a:pt x="0" y="441645"/>
                  </a:cubicBezTo>
                  <a:lnTo>
                    <a:pt x="0" y="153347"/>
                  </a:lnTo>
                  <a:cubicBezTo>
                    <a:pt x="0" y="112677"/>
                    <a:pt x="16156" y="73672"/>
                    <a:pt x="44914" y="44914"/>
                  </a:cubicBezTo>
                  <a:cubicBezTo>
                    <a:pt x="73672" y="16156"/>
                    <a:pt x="112677" y="0"/>
                    <a:pt x="15334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398537" cy="633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13228" y="6088619"/>
            <a:ext cx="4285518" cy="1520810"/>
            <a:chOff x="0" y="0"/>
            <a:chExt cx="845743" cy="30013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45743" cy="300130"/>
            </a:xfrm>
            <a:custGeom>
              <a:avLst/>
              <a:gdLst/>
              <a:ahLst/>
              <a:cxnLst/>
              <a:rect r="r" b="b" t="t" l="l"/>
              <a:pathLst>
                <a:path h="300130" w="845743">
                  <a:moveTo>
                    <a:pt x="72261" y="0"/>
                  </a:moveTo>
                  <a:lnTo>
                    <a:pt x="773481" y="0"/>
                  </a:lnTo>
                  <a:cubicBezTo>
                    <a:pt x="813390" y="0"/>
                    <a:pt x="845743" y="32352"/>
                    <a:pt x="845743" y="72261"/>
                  </a:cubicBezTo>
                  <a:lnTo>
                    <a:pt x="845743" y="227869"/>
                  </a:lnTo>
                  <a:cubicBezTo>
                    <a:pt x="845743" y="267778"/>
                    <a:pt x="813390" y="300130"/>
                    <a:pt x="773481" y="300130"/>
                  </a:cubicBezTo>
                  <a:lnTo>
                    <a:pt x="72261" y="300130"/>
                  </a:lnTo>
                  <a:cubicBezTo>
                    <a:pt x="32352" y="300130"/>
                    <a:pt x="0" y="267778"/>
                    <a:pt x="0" y="227869"/>
                  </a:cubicBezTo>
                  <a:lnTo>
                    <a:pt x="0" y="72261"/>
                  </a:lnTo>
                  <a:cubicBezTo>
                    <a:pt x="0" y="32352"/>
                    <a:pt x="32352" y="0"/>
                    <a:pt x="722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845743" cy="3382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32" id="32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129292" y="3050243"/>
            <a:ext cx="1580136" cy="1548855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3398950" y="3050243"/>
            <a:ext cx="1580136" cy="1548855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969866" y="6829858"/>
            <a:ext cx="4148442" cy="873625"/>
          </a:xfrm>
          <a:prstGeom prst="rect">
            <a:avLst/>
          </a:prstGeom>
        </p:spPr>
      </p:pic>
      <p:sp>
        <p:nvSpPr>
          <p:cNvPr name="Freeform 35" id="35"/>
          <p:cNvSpPr/>
          <p:nvPr/>
        </p:nvSpPr>
        <p:spPr>
          <a:xfrm flipH="false" flipV="false" rot="0">
            <a:off x="1315569" y="6354300"/>
            <a:ext cx="352376" cy="352376"/>
          </a:xfrm>
          <a:custGeom>
            <a:avLst/>
            <a:gdLst/>
            <a:ahLst/>
            <a:cxnLst/>
            <a:rect r="r" b="b" t="t" l="l"/>
            <a:pathLst>
              <a:path h="352376" w="352376">
                <a:moveTo>
                  <a:pt x="0" y="0"/>
                </a:moveTo>
                <a:lnTo>
                  <a:pt x="352375" y="0"/>
                </a:lnTo>
                <a:lnTo>
                  <a:pt x="352375" y="352375"/>
                </a:lnTo>
                <a:lnTo>
                  <a:pt x="0" y="35237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6032581" y="7488817"/>
            <a:ext cx="2213097" cy="451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59"/>
              </a:lnSpc>
            </a:pPr>
            <a:r>
              <a:rPr lang="en-US" sz="11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Total growth in the last 6 months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032581" y="6622366"/>
            <a:ext cx="2350126" cy="763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27"/>
              </a:lnSpc>
            </a:pPr>
            <a:r>
              <a:rPr lang="en-US" sz="5199" b="true">
                <a:solidFill>
                  <a:srgbClr val="171242"/>
                </a:solidFill>
                <a:latin typeface="Inter Medium"/>
                <a:ea typeface="Inter Medium"/>
                <a:cs typeface="Inter Medium"/>
                <a:sym typeface="Inter Medium"/>
              </a:rPr>
              <a:t>$120M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771657" y="7699760"/>
            <a:ext cx="1664940" cy="37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9"/>
              </a:lnSpc>
            </a:pPr>
            <a:r>
              <a:rPr lang="en-US" sz="9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positive growth trend in quarter 1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722327" y="7699760"/>
            <a:ext cx="1664940" cy="37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9"/>
              </a:lnSpc>
            </a:pPr>
            <a:r>
              <a:rPr lang="en-US" sz="9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positive growth trend in quarter 2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079070" y="2582610"/>
            <a:ext cx="3619294" cy="281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6"/>
              </a:lnSpc>
            </a:pPr>
            <a:r>
              <a:rPr lang="en-US" sz="19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Market Agility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39647" y="5026226"/>
            <a:ext cx="1559426" cy="374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0"/>
              </a:lnSpc>
            </a:pPr>
            <a:r>
              <a:rPr lang="en-US" sz="1000" spc="1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reducing operational costs by up to 12 percent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442937" y="5024951"/>
            <a:ext cx="1492163" cy="374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0"/>
              </a:lnSpc>
            </a:pPr>
            <a:r>
              <a:rPr lang="en-US" sz="1000" spc="1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brand image improvement of $36M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55922" y="4630620"/>
            <a:ext cx="1726876" cy="222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Operational Reduction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446695" y="4629983"/>
            <a:ext cx="1613854" cy="222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Brand Improvement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315569" y="6857205"/>
            <a:ext cx="2767009" cy="237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15"/>
              </a:lnSpc>
            </a:pPr>
            <a:r>
              <a:rPr lang="en-US" sz="13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Operational Reduction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708549" y="6363492"/>
            <a:ext cx="1090146" cy="291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80"/>
              </a:lnSpc>
            </a:pPr>
            <a:r>
              <a:rPr lang="en-US" sz="2000">
                <a:solidFill>
                  <a:srgbClr val="171242"/>
                </a:solidFill>
                <a:latin typeface="Inter"/>
                <a:ea typeface="Inter"/>
                <a:cs typeface="Inter"/>
                <a:sym typeface="Inter"/>
              </a:rPr>
              <a:t>$10M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909633" y="7952329"/>
            <a:ext cx="4285518" cy="1520810"/>
            <a:chOff x="0" y="0"/>
            <a:chExt cx="845743" cy="30013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45743" cy="300130"/>
            </a:xfrm>
            <a:custGeom>
              <a:avLst/>
              <a:gdLst/>
              <a:ahLst/>
              <a:cxnLst/>
              <a:rect r="r" b="b" t="t" l="l"/>
              <a:pathLst>
                <a:path h="300130" w="845743">
                  <a:moveTo>
                    <a:pt x="72261" y="0"/>
                  </a:moveTo>
                  <a:lnTo>
                    <a:pt x="773481" y="0"/>
                  </a:lnTo>
                  <a:cubicBezTo>
                    <a:pt x="813390" y="0"/>
                    <a:pt x="845743" y="32352"/>
                    <a:pt x="845743" y="72261"/>
                  </a:cubicBezTo>
                  <a:lnTo>
                    <a:pt x="845743" y="227869"/>
                  </a:lnTo>
                  <a:cubicBezTo>
                    <a:pt x="845743" y="267778"/>
                    <a:pt x="813390" y="300130"/>
                    <a:pt x="773481" y="300130"/>
                  </a:cubicBezTo>
                  <a:lnTo>
                    <a:pt x="72261" y="300130"/>
                  </a:lnTo>
                  <a:cubicBezTo>
                    <a:pt x="32352" y="300130"/>
                    <a:pt x="0" y="267778"/>
                    <a:pt x="0" y="227869"/>
                  </a:cubicBezTo>
                  <a:lnTo>
                    <a:pt x="0" y="72261"/>
                  </a:lnTo>
                  <a:cubicBezTo>
                    <a:pt x="0" y="32352"/>
                    <a:pt x="32352" y="0"/>
                    <a:pt x="722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845743" cy="3382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50" id="5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962742" y="8690035"/>
            <a:ext cx="4190784" cy="880690"/>
          </a:xfrm>
          <a:prstGeom prst="rect">
            <a:avLst/>
          </a:prstGeom>
        </p:spPr>
      </p:pic>
      <p:sp>
        <p:nvSpPr>
          <p:cNvPr name="Freeform 51" id="51"/>
          <p:cNvSpPr/>
          <p:nvPr/>
        </p:nvSpPr>
        <p:spPr>
          <a:xfrm flipH="false" flipV="false" rot="0">
            <a:off x="1311974" y="8218010"/>
            <a:ext cx="352376" cy="352376"/>
          </a:xfrm>
          <a:custGeom>
            <a:avLst/>
            <a:gdLst/>
            <a:ahLst/>
            <a:cxnLst/>
            <a:rect r="r" b="b" t="t" l="l"/>
            <a:pathLst>
              <a:path h="352376" w="352376">
                <a:moveTo>
                  <a:pt x="0" y="0"/>
                </a:moveTo>
                <a:lnTo>
                  <a:pt x="352375" y="0"/>
                </a:lnTo>
                <a:lnTo>
                  <a:pt x="352375" y="352375"/>
                </a:lnTo>
                <a:lnTo>
                  <a:pt x="0" y="35237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1311974" y="8720915"/>
            <a:ext cx="2941648" cy="237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15"/>
              </a:lnSpc>
            </a:pPr>
            <a:r>
              <a:rPr lang="en-US" sz="13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Brand Improvement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704954" y="8227202"/>
            <a:ext cx="1090146" cy="291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80"/>
              </a:lnSpc>
            </a:pPr>
            <a:r>
              <a:rPr lang="en-US" sz="2000">
                <a:solidFill>
                  <a:srgbClr val="171242"/>
                </a:solidFill>
                <a:latin typeface="Inter"/>
                <a:ea typeface="Inter"/>
                <a:cs typeface="Inter"/>
                <a:sym typeface="Inter"/>
              </a:rPr>
              <a:t>$36M</a:t>
            </a:r>
          </a:p>
        </p:txBody>
      </p:sp>
      <p:grpSp>
        <p:nvGrpSpPr>
          <p:cNvPr name="Group 54" id="54"/>
          <p:cNvGrpSpPr/>
          <p:nvPr/>
        </p:nvGrpSpPr>
        <p:grpSpPr>
          <a:xfrm rot="0">
            <a:off x="12965566" y="6954022"/>
            <a:ext cx="4293734" cy="2520137"/>
            <a:chOff x="0" y="0"/>
            <a:chExt cx="847364" cy="497346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47364" cy="497346"/>
            </a:xfrm>
            <a:custGeom>
              <a:avLst/>
              <a:gdLst/>
              <a:ahLst/>
              <a:cxnLst/>
              <a:rect r="r" b="b" t="t" l="l"/>
              <a:pathLst>
                <a:path h="497346" w="847364">
                  <a:moveTo>
                    <a:pt x="72123" y="0"/>
                  </a:moveTo>
                  <a:lnTo>
                    <a:pt x="775241" y="0"/>
                  </a:lnTo>
                  <a:cubicBezTo>
                    <a:pt x="794369" y="0"/>
                    <a:pt x="812714" y="7599"/>
                    <a:pt x="826240" y="21124"/>
                  </a:cubicBezTo>
                  <a:cubicBezTo>
                    <a:pt x="839765" y="34650"/>
                    <a:pt x="847364" y="52995"/>
                    <a:pt x="847364" y="72123"/>
                  </a:cubicBezTo>
                  <a:lnTo>
                    <a:pt x="847364" y="425224"/>
                  </a:lnTo>
                  <a:cubicBezTo>
                    <a:pt x="847364" y="465056"/>
                    <a:pt x="815074" y="497346"/>
                    <a:pt x="775241" y="497346"/>
                  </a:cubicBezTo>
                  <a:lnTo>
                    <a:pt x="72123" y="497346"/>
                  </a:lnTo>
                  <a:cubicBezTo>
                    <a:pt x="32291" y="497346"/>
                    <a:pt x="0" y="465056"/>
                    <a:pt x="0" y="425224"/>
                  </a:cubicBezTo>
                  <a:lnTo>
                    <a:pt x="0" y="72123"/>
                  </a:lnTo>
                  <a:cubicBezTo>
                    <a:pt x="0" y="32291"/>
                    <a:pt x="32291" y="0"/>
                    <a:pt x="721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847364" cy="535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57" id="57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3902978" y="3276085"/>
            <a:ext cx="2607341" cy="2414197"/>
          </a:xfrm>
          <a:prstGeom prst="rect">
            <a:avLst/>
          </a:prstGeom>
        </p:spPr>
      </p:pic>
      <p:grpSp>
        <p:nvGrpSpPr>
          <p:cNvPr name="Group 58" id="58"/>
          <p:cNvGrpSpPr/>
          <p:nvPr/>
        </p:nvGrpSpPr>
        <p:grpSpPr>
          <a:xfrm rot="0">
            <a:off x="13481219" y="5918344"/>
            <a:ext cx="144496" cy="141002"/>
            <a:chOff x="0" y="0"/>
            <a:chExt cx="34170" cy="33343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7B40F2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5375301" y="5918344"/>
            <a:ext cx="144496" cy="141002"/>
            <a:chOff x="0" y="0"/>
            <a:chExt cx="34170" cy="33343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7B40F2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64" id="64"/>
          <p:cNvSpPr txBox="true"/>
          <p:nvPr/>
        </p:nvSpPr>
        <p:spPr>
          <a:xfrm rot="0">
            <a:off x="13859973" y="5860551"/>
            <a:ext cx="986330" cy="417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returning customers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5849305" y="5860551"/>
            <a:ext cx="986330" cy="417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social media engagement</a:t>
            </a:r>
          </a:p>
        </p:txBody>
      </p:sp>
      <p:grpSp>
        <p:nvGrpSpPr>
          <p:cNvPr name="Group 66" id="66"/>
          <p:cNvGrpSpPr/>
          <p:nvPr/>
        </p:nvGrpSpPr>
        <p:grpSpPr>
          <a:xfrm rot="0">
            <a:off x="14448324" y="7394927"/>
            <a:ext cx="2413315" cy="238504"/>
            <a:chOff x="0" y="0"/>
            <a:chExt cx="635605" cy="62816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635605" cy="62816"/>
            </a:xfrm>
            <a:custGeom>
              <a:avLst/>
              <a:gdLst/>
              <a:ahLst/>
              <a:cxnLst/>
              <a:rect r="r" b="b" t="t" l="l"/>
              <a:pathLst>
                <a:path h="62816" w="635605">
                  <a:moveTo>
                    <a:pt x="31408" y="0"/>
                  </a:moveTo>
                  <a:lnTo>
                    <a:pt x="604198" y="0"/>
                  </a:lnTo>
                  <a:cubicBezTo>
                    <a:pt x="612527" y="0"/>
                    <a:pt x="620516" y="3309"/>
                    <a:pt x="626406" y="9199"/>
                  </a:cubicBezTo>
                  <a:cubicBezTo>
                    <a:pt x="632296" y="15089"/>
                    <a:pt x="635605" y="23078"/>
                    <a:pt x="635605" y="31408"/>
                  </a:cubicBezTo>
                  <a:lnTo>
                    <a:pt x="635605" y="31408"/>
                  </a:lnTo>
                  <a:cubicBezTo>
                    <a:pt x="635605" y="39738"/>
                    <a:pt x="632296" y="47727"/>
                    <a:pt x="626406" y="53617"/>
                  </a:cubicBezTo>
                  <a:cubicBezTo>
                    <a:pt x="620516" y="59507"/>
                    <a:pt x="612527" y="62816"/>
                    <a:pt x="604198" y="62816"/>
                  </a:cubicBezTo>
                  <a:lnTo>
                    <a:pt x="31408" y="62816"/>
                  </a:lnTo>
                  <a:cubicBezTo>
                    <a:pt x="23078" y="62816"/>
                    <a:pt x="15089" y="59507"/>
                    <a:pt x="9199" y="53617"/>
                  </a:cubicBezTo>
                  <a:cubicBezTo>
                    <a:pt x="3309" y="47727"/>
                    <a:pt x="0" y="39738"/>
                    <a:pt x="0" y="31408"/>
                  </a:cubicBezTo>
                  <a:lnTo>
                    <a:pt x="0" y="31408"/>
                  </a:lnTo>
                  <a:cubicBezTo>
                    <a:pt x="0" y="23078"/>
                    <a:pt x="3309" y="15089"/>
                    <a:pt x="9199" y="9199"/>
                  </a:cubicBezTo>
                  <a:cubicBezTo>
                    <a:pt x="15089" y="3309"/>
                    <a:pt x="23078" y="0"/>
                    <a:pt x="31408" y="0"/>
                  </a:cubicBezTo>
                  <a:close/>
                </a:path>
              </a:pathLst>
            </a:custGeom>
            <a:solidFill>
              <a:srgbClr val="5E7CE8"/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38100"/>
              <a:ext cx="635605" cy="100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9" id="69"/>
          <p:cNvGrpSpPr/>
          <p:nvPr/>
        </p:nvGrpSpPr>
        <p:grpSpPr>
          <a:xfrm rot="0">
            <a:off x="14448324" y="7749845"/>
            <a:ext cx="1692068" cy="238504"/>
            <a:chOff x="0" y="0"/>
            <a:chExt cx="445648" cy="62816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445648" cy="62816"/>
            </a:xfrm>
            <a:custGeom>
              <a:avLst/>
              <a:gdLst/>
              <a:ahLst/>
              <a:cxnLst/>
              <a:rect r="r" b="b" t="t" l="l"/>
              <a:pathLst>
                <a:path h="62816" w="445648">
                  <a:moveTo>
                    <a:pt x="31408" y="0"/>
                  </a:moveTo>
                  <a:lnTo>
                    <a:pt x="414240" y="0"/>
                  </a:lnTo>
                  <a:cubicBezTo>
                    <a:pt x="422570" y="0"/>
                    <a:pt x="430558" y="3309"/>
                    <a:pt x="436448" y="9199"/>
                  </a:cubicBezTo>
                  <a:cubicBezTo>
                    <a:pt x="442339" y="15089"/>
                    <a:pt x="445648" y="23078"/>
                    <a:pt x="445648" y="31408"/>
                  </a:cubicBezTo>
                  <a:lnTo>
                    <a:pt x="445648" y="31408"/>
                  </a:lnTo>
                  <a:cubicBezTo>
                    <a:pt x="445648" y="39738"/>
                    <a:pt x="442339" y="47727"/>
                    <a:pt x="436448" y="53617"/>
                  </a:cubicBezTo>
                  <a:cubicBezTo>
                    <a:pt x="430558" y="59507"/>
                    <a:pt x="422570" y="62816"/>
                    <a:pt x="414240" y="62816"/>
                  </a:cubicBezTo>
                  <a:lnTo>
                    <a:pt x="31408" y="62816"/>
                  </a:lnTo>
                  <a:cubicBezTo>
                    <a:pt x="23078" y="62816"/>
                    <a:pt x="15089" y="59507"/>
                    <a:pt x="9199" y="53617"/>
                  </a:cubicBezTo>
                  <a:cubicBezTo>
                    <a:pt x="3309" y="47727"/>
                    <a:pt x="0" y="39738"/>
                    <a:pt x="0" y="31408"/>
                  </a:cubicBezTo>
                  <a:lnTo>
                    <a:pt x="0" y="31408"/>
                  </a:lnTo>
                  <a:cubicBezTo>
                    <a:pt x="0" y="23078"/>
                    <a:pt x="3309" y="15089"/>
                    <a:pt x="9199" y="9199"/>
                  </a:cubicBezTo>
                  <a:cubicBezTo>
                    <a:pt x="15089" y="3309"/>
                    <a:pt x="23078" y="0"/>
                    <a:pt x="31408" y="0"/>
                  </a:cubicBezTo>
                  <a:close/>
                </a:path>
              </a:pathLst>
            </a:custGeom>
            <a:solidFill>
              <a:srgbClr val="FFB798"/>
            </a:solidFill>
          </p:spPr>
        </p:sp>
        <p:sp>
          <p:nvSpPr>
            <p:cNvPr name="TextBox 71" id="71"/>
            <p:cNvSpPr txBox="true"/>
            <p:nvPr/>
          </p:nvSpPr>
          <p:spPr>
            <a:xfrm>
              <a:off x="0" y="-38100"/>
              <a:ext cx="445648" cy="100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14448324" y="8445840"/>
            <a:ext cx="2413315" cy="238504"/>
            <a:chOff x="0" y="0"/>
            <a:chExt cx="635605" cy="62816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635605" cy="62816"/>
            </a:xfrm>
            <a:custGeom>
              <a:avLst/>
              <a:gdLst/>
              <a:ahLst/>
              <a:cxnLst/>
              <a:rect r="r" b="b" t="t" l="l"/>
              <a:pathLst>
                <a:path h="62816" w="635605">
                  <a:moveTo>
                    <a:pt x="31408" y="0"/>
                  </a:moveTo>
                  <a:lnTo>
                    <a:pt x="604198" y="0"/>
                  </a:lnTo>
                  <a:cubicBezTo>
                    <a:pt x="612527" y="0"/>
                    <a:pt x="620516" y="3309"/>
                    <a:pt x="626406" y="9199"/>
                  </a:cubicBezTo>
                  <a:cubicBezTo>
                    <a:pt x="632296" y="15089"/>
                    <a:pt x="635605" y="23078"/>
                    <a:pt x="635605" y="31408"/>
                  </a:cubicBezTo>
                  <a:lnTo>
                    <a:pt x="635605" y="31408"/>
                  </a:lnTo>
                  <a:cubicBezTo>
                    <a:pt x="635605" y="39738"/>
                    <a:pt x="632296" y="47727"/>
                    <a:pt x="626406" y="53617"/>
                  </a:cubicBezTo>
                  <a:cubicBezTo>
                    <a:pt x="620516" y="59507"/>
                    <a:pt x="612527" y="62816"/>
                    <a:pt x="604198" y="62816"/>
                  </a:cubicBezTo>
                  <a:lnTo>
                    <a:pt x="31408" y="62816"/>
                  </a:lnTo>
                  <a:cubicBezTo>
                    <a:pt x="23078" y="62816"/>
                    <a:pt x="15089" y="59507"/>
                    <a:pt x="9199" y="53617"/>
                  </a:cubicBezTo>
                  <a:cubicBezTo>
                    <a:pt x="3309" y="47727"/>
                    <a:pt x="0" y="39738"/>
                    <a:pt x="0" y="31408"/>
                  </a:cubicBezTo>
                  <a:lnTo>
                    <a:pt x="0" y="31408"/>
                  </a:lnTo>
                  <a:cubicBezTo>
                    <a:pt x="0" y="23078"/>
                    <a:pt x="3309" y="15089"/>
                    <a:pt x="9199" y="9199"/>
                  </a:cubicBezTo>
                  <a:cubicBezTo>
                    <a:pt x="15089" y="3309"/>
                    <a:pt x="23078" y="0"/>
                    <a:pt x="31408" y="0"/>
                  </a:cubicBezTo>
                  <a:close/>
                </a:path>
              </a:pathLst>
            </a:custGeom>
            <a:solidFill>
              <a:srgbClr val="5E7CE8"/>
            </a:solidFill>
          </p:spPr>
        </p:sp>
        <p:sp>
          <p:nvSpPr>
            <p:cNvPr name="TextBox 74" id="74"/>
            <p:cNvSpPr txBox="true"/>
            <p:nvPr/>
          </p:nvSpPr>
          <p:spPr>
            <a:xfrm>
              <a:off x="0" y="-38100"/>
              <a:ext cx="635605" cy="100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14448324" y="8800757"/>
            <a:ext cx="1692068" cy="238504"/>
            <a:chOff x="0" y="0"/>
            <a:chExt cx="445648" cy="62816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445648" cy="62816"/>
            </a:xfrm>
            <a:custGeom>
              <a:avLst/>
              <a:gdLst/>
              <a:ahLst/>
              <a:cxnLst/>
              <a:rect r="r" b="b" t="t" l="l"/>
              <a:pathLst>
                <a:path h="62816" w="445648">
                  <a:moveTo>
                    <a:pt x="31408" y="0"/>
                  </a:moveTo>
                  <a:lnTo>
                    <a:pt x="414240" y="0"/>
                  </a:lnTo>
                  <a:cubicBezTo>
                    <a:pt x="422570" y="0"/>
                    <a:pt x="430558" y="3309"/>
                    <a:pt x="436448" y="9199"/>
                  </a:cubicBezTo>
                  <a:cubicBezTo>
                    <a:pt x="442339" y="15089"/>
                    <a:pt x="445648" y="23078"/>
                    <a:pt x="445648" y="31408"/>
                  </a:cubicBezTo>
                  <a:lnTo>
                    <a:pt x="445648" y="31408"/>
                  </a:lnTo>
                  <a:cubicBezTo>
                    <a:pt x="445648" y="39738"/>
                    <a:pt x="442339" y="47727"/>
                    <a:pt x="436448" y="53617"/>
                  </a:cubicBezTo>
                  <a:cubicBezTo>
                    <a:pt x="430558" y="59507"/>
                    <a:pt x="422570" y="62816"/>
                    <a:pt x="414240" y="62816"/>
                  </a:cubicBezTo>
                  <a:lnTo>
                    <a:pt x="31408" y="62816"/>
                  </a:lnTo>
                  <a:cubicBezTo>
                    <a:pt x="23078" y="62816"/>
                    <a:pt x="15089" y="59507"/>
                    <a:pt x="9199" y="53617"/>
                  </a:cubicBezTo>
                  <a:cubicBezTo>
                    <a:pt x="3309" y="47727"/>
                    <a:pt x="0" y="39738"/>
                    <a:pt x="0" y="31408"/>
                  </a:cubicBezTo>
                  <a:lnTo>
                    <a:pt x="0" y="31408"/>
                  </a:lnTo>
                  <a:cubicBezTo>
                    <a:pt x="0" y="23078"/>
                    <a:pt x="3309" y="15089"/>
                    <a:pt x="9199" y="9199"/>
                  </a:cubicBezTo>
                  <a:cubicBezTo>
                    <a:pt x="15089" y="3309"/>
                    <a:pt x="23078" y="0"/>
                    <a:pt x="31408" y="0"/>
                  </a:cubicBezTo>
                  <a:close/>
                </a:path>
              </a:pathLst>
            </a:custGeom>
            <a:solidFill>
              <a:srgbClr val="FFB798"/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38100"/>
              <a:ext cx="445648" cy="100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8" id="78"/>
          <p:cNvSpPr txBox="true"/>
          <p:nvPr/>
        </p:nvSpPr>
        <p:spPr>
          <a:xfrm rot="0">
            <a:off x="13460866" y="7413977"/>
            <a:ext cx="773779" cy="372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64"/>
              </a:lnSpc>
            </a:pPr>
            <a:r>
              <a:rPr lang="en-US" sz="2600">
                <a:solidFill>
                  <a:srgbClr val="171242"/>
                </a:solidFill>
                <a:latin typeface="Inter"/>
                <a:ea typeface="Inter"/>
                <a:cs typeface="Inter"/>
                <a:sym typeface="Inter"/>
              </a:rPr>
              <a:t>32%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13460866" y="8464890"/>
            <a:ext cx="773779" cy="372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64"/>
              </a:lnSpc>
            </a:pPr>
            <a:r>
              <a:rPr lang="en-US" sz="2600">
                <a:solidFill>
                  <a:srgbClr val="171242"/>
                </a:solidFill>
                <a:latin typeface="Inter"/>
                <a:ea typeface="Inter"/>
                <a:cs typeface="Inter"/>
                <a:sym typeface="Inter"/>
              </a:rPr>
              <a:t>68%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13365616" y="7804199"/>
            <a:ext cx="869029" cy="37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9"/>
              </a:lnSpc>
            </a:pPr>
            <a:r>
              <a:rPr lang="en-US" sz="9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returning customers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13365616" y="8855111"/>
            <a:ext cx="869029" cy="37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9"/>
              </a:lnSpc>
            </a:pPr>
            <a:r>
              <a:rPr lang="en-US" sz="9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social media engagement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1103728" y="2156471"/>
            <a:ext cx="1825359" cy="27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Grafik Garis</a:t>
            </a:r>
          </a:p>
        </p:txBody>
      </p:sp>
      <p:sp>
        <p:nvSpPr>
          <p:cNvPr name="AutoShape 83" id="83"/>
          <p:cNvSpPr/>
          <p:nvPr/>
        </p:nvSpPr>
        <p:spPr>
          <a:xfrm>
            <a:off x="13513291" y="3105938"/>
            <a:ext cx="33887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4" id="84"/>
          <p:cNvSpPr txBox="true"/>
          <p:nvPr/>
        </p:nvSpPr>
        <p:spPr>
          <a:xfrm rot="0">
            <a:off x="13513291" y="2416802"/>
            <a:ext cx="3388784" cy="528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Growth in Customer Engagement</a:t>
            </a:r>
          </a:p>
        </p:txBody>
      </p:sp>
      <p:grpSp>
        <p:nvGrpSpPr>
          <p:cNvPr name="Group 85" id="85"/>
          <p:cNvGrpSpPr/>
          <p:nvPr/>
        </p:nvGrpSpPr>
        <p:grpSpPr>
          <a:xfrm rot="0">
            <a:off x="1311855" y="1028700"/>
            <a:ext cx="5541445" cy="731901"/>
            <a:chOff x="0" y="0"/>
            <a:chExt cx="7388593" cy="975868"/>
          </a:xfrm>
        </p:grpSpPr>
        <p:sp>
          <p:nvSpPr>
            <p:cNvPr name="TextBox 86" id="86"/>
            <p:cNvSpPr txBox="true"/>
            <p:nvPr/>
          </p:nvSpPr>
          <p:spPr>
            <a:xfrm rot="0">
              <a:off x="0" y="28575"/>
              <a:ext cx="4543142" cy="9346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72"/>
                </a:lnSpc>
              </a:pPr>
              <a:r>
                <a:rPr lang="en-US" sz="4800">
                  <a:solidFill>
                    <a:srgbClr val="171242"/>
                  </a:solidFill>
                  <a:latin typeface="Raleway"/>
                  <a:ea typeface="Raleway"/>
                  <a:cs typeface="Raleway"/>
                  <a:sym typeface="Raleway"/>
                </a:rPr>
                <a:t>Insights and</a:t>
              </a:r>
            </a:p>
          </p:txBody>
        </p:sp>
        <p:sp>
          <p:nvSpPr>
            <p:cNvPr name="TextBox 87" id="87"/>
            <p:cNvSpPr txBox="true"/>
            <p:nvPr/>
          </p:nvSpPr>
          <p:spPr>
            <a:xfrm rot="0">
              <a:off x="4724400" y="41275"/>
              <a:ext cx="2664193" cy="934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72"/>
                </a:lnSpc>
              </a:pPr>
              <a:r>
                <a:rPr lang="en-US" sz="4800" b="true">
                  <a:solidFill>
                    <a:srgbClr val="171242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Trends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5158188" y="8382604"/>
            <a:ext cx="3413968" cy="2188443"/>
          </a:xfrm>
          <a:custGeom>
            <a:avLst/>
            <a:gdLst/>
            <a:ahLst/>
            <a:cxnLst/>
            <a:rect r="r" b="b" t="t" l="l"/>
            <a:pathLst>
              <a:path h="2188443" w="3413968">
                <a:moveTo>
                  <a:pt x="0" y="2188443"/>
                </a:moveTo>
                <a:lnTo>
                  <a:pt x="3413968" y="2188443"/>
                </a:lnTo>
                <a:lnTo>
                  <a:pt x="3413968" y="0"/>
                </a:lnTo>
                <a:lnTo>
                  <a:pt x="0" y="0"/>
                </a:lnTo>
                <a:lnTo>
                  <a:pt x="0" y="2188443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5150" r="-18241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225304" y="-1066017"/>
            <a:ext cx="4828378" cy="3760099"/>
          </a:xfrm>
          <a:custGeom>
            <a:avLst/>
            <a:gdLst/>
            <a:ahLst/>
            <a:cxnLst/>
            <a:rect r="r" b="b" t="t" l="l"/>
            <a:pathLst>
              <a:path h="3760099" w="4828378">
                <a:moveTo>
                  <a:pt x="0" y="0"/>
                </a:moveTo>
                <a:lnTo>
                  <a:pt x="4828378" y="0"/>
                </a:lnTo>
                <a:lnTo>
                  <a:pt x="4828378" y="3760099"/>
                </a:lnTo>
                <a:lnTo>
                  <a:pt x="0" y="37600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107537"/>
            <a:ext cx="4116225" cy="757858"/>
          </a:xfrm>
          <a:custGeom>
            <a:avLst/>
            <a:gdLst/>
            <a:ahLst/>
            <a:cxnLst/>
            <a:rect r="r" b="b" t="t" l="l"/>
            <a:pathLst>
              <a:path h="757858" w="4116225">
                <a:moveTo>
                  <a:pt x="0" y="0"/>
                </a:moveTo>
                <a:lnTo>
                  <a:pt x="4116225" y="0"/>
                </a:lnTo>
                <a:lnTo>
                  <a:pt x="4116225" y="757859"/>
                </a:lnTo>
                <a:lnTo>
                  <a:pt x="0" y="7578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9138624"/>
            <a:ext cx="4116225" cy="757858"/>
          </a:xfrm>
          <a:custGeom>
            <a:avLst/>
            <a:gdLst/>
            <a:ahLst/>
            <a:cxnLst/>
            <a:rect r="r" b="b" t="t" l="l"/>
            <a:pathLst>
              <a:path h="757858" w="4116225">
                <a:moveTo>
                  <a:pt x="0" y="0"/>
                </a:moveTo>
                <a:lnTo>
                  <a:pt x="4116225" y="0"/>
                </a:lnTo>
                <a:lnTo>
                  <a:pt x="4116225" y="757858"/>
                </a:lnTo>
                <a:lnTo>
                  <a:pt x="0" y="757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6625305"/>
            <a:ext cx="4116225" cy="757858"/>
          </a:xfrm>
          <a:custGeom>
            <a:avLst/>
            <a:gdLst/>
            <a:ahLst/>
            <a:cxnLst/>
            <a:rect r="r" b="b" t="t" l="l"/>
            <a:pathLst>
              <a:path h="757858" w="4116225">
                <a:moveTo>
                  <a:pt x="0" y="0"/>
                </a:moveTo>
                <a:lnTo>
                  <a:pt x="4116225" y="0"/>
                </a:lnTo>
                <a:lnTo>
                  <a:pt x="4116225" y="757859"/>
                </a:lnTo>
                <a:lnTo>
                  <a:pt x="0" y="7578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0">
            <a:off x="1028700" y="2283221"/>
            <a:ext cx="4116225" cy="2167629"/>
            <a:chOff x="0" y="0"/>
            <a:chExt cx="812333" cy="4277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333" cy="427780"/>
            </a:xfrm>
            <a:custGeom>
              <a:avLst/>
              <a:gdLst/>
              <a:ahLst/>
              <a:cxnLst/>
              <a:rect r="r" b="b" t="t" l="l"/>
              <a:pathLst>
                <a:path h="427780" w="812333">
                  <a:moveTo>
                    <a:pt x="75233" y="0"/>
                  </a:moveTo>
                  <a:lnTo>
                    <a:pt x="737100" y="0"/>
                  </a:lnTo>
                  <a:cubicBezTo>
                    <a:pt x="757053" y="0"/>
                    <a:pt x="776189" y="7926"/>
                    <a:pt x="790298" y="22035"/>
                  </a:cubicBezTo>
                  <a:cubicBezTo>
                    <a:pt x="804407" y="36144"/>
                    <a:pt x="812333" y="55280"/>
                    <a:pt x="812333" y="75233"/>
                  </a:cubicBezTo>
                  <a:lnTo>
                    <a:pt x="812333" y="352546"/>
                  </a:lnTo>
                  <a:cubicBezTo>
                    <a:pt x="812333" y="394096"/>
                    <a:pt x="778650" y="427780"/>
                    <a:pt x="737100" y="427780"/>
                  </a:cubicBezTo>
                  <a:lnTo>
                    <a:pt x="75233" y="427780"/>
                  </a:lnTo>
                  <a:cubicBezTo>
                    <a:pt x="55280" y="427780"/>
                    <a:pt x="36144" y="419853"/>
                    <a:pt x="22035" y="405744"/>
                  </a:cubicBezTo>
                  <a:cubicBezTo>
                    <a:pt x="7926" y="391635"/>
                    <a:pt x="0" y="372499"/>
                    <a:pt x="0" y="352546"/>
                  </a:cubicBezTo>
                  <a:lnTo>
                    <a:pt x="0" y="75233"/>
                  </a:lnTo>
                  <a:cubicBezTo>
                    <a:pt x="0" y="55280"/>
                    <a:pt x="7926" y="36144"/>
                    <a:pt x="22035" y="22035"/>
                  </a:cubicBezTo>
                  <a:cubicBezTo>
                    <a:pt x="36144" y="7926"/>
                    <a:pt x="55280" y="0"/>
                    <a:pt x="752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333" cy="4658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4796208"/>
            <a:ext cx="4116225" cy="2167629"/>
            <a:chOff x="0" y="0"/>
            <a:chExt cx="812333" cy="4277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333" cy="427780"/>
            </a:xfrm>
            <a:custGeom>
              <a:avLst/>
              <a:gdLst/>
              <a:ahLst/>
              <a:cxnLst/>
              <a:rect r="r" b="b" t="t" l="l"/>
              <a:pathLst>
                <a:path h="427780" w="812333">
                  <a:moveTo>
                    <a:pt x="75233" y="0"/>
                  </a:moveTo>
                  <a:lnTo>
                    <a:pt x="737100" y="0"/>
                  </a:lnTo>
                  <a:cubicBezTo>
                    <a:pt x="757053" y="0"/>
                    <a:pt x="776189" y="7926"/>
                    <a:pt x="790298" y="22035"/>
                  </a:cubicBezTo>
                  <a:cubicBezTo>
                    <a:pt x="804407" y="36144"/>
                    <a:pt x="812333" y="55280"/>
                    <a:pt x="812333" y="75233"/>
                  </a:cubicBezTo>
                  <a:lnTo>
                    <a:pt x="812333" y="352546"/>
                  </a:lnTo>
                  <a:cubicBezTo>
                    <a:pt x="812333" y="394096"/>
                    <a:pt x="778650" y="427780"/>
                    <a:pt x="737100" y="427780"/>
                  </a:cubicBezTo>
                  <a:lnTo>
                    <a:pt x="75233" y="427780"/>
                  </a:lnTo>
                  <a:cubicBezTo>
                    <a:pt x="55280" y="427780"/>
                    <a:pt x="36144" y="419853"/>
                    <a:pt x="22035" y="405744"/>
                  </a:cubicBezTo>
                  <a:cubicBezTo>
                    <a:pt x="7926" y="391635"/>
                    <a:pt x="0" y="372499"/>
                    <a:pt x="0" y="352546"/>
                  </a:cubicBezTo>
                  <a:lnTo>
                    <a:pt x="0" y="75233"/>
                  </a:lnTo>
                  <a:cubicBezTo>
                    <a:pt x="0" y="55280"/>
                    <a:pt x="7926" y="36144"/>
                    <a:pt x="22035" y="22035"/>
                  </a:cubicBezTo>
                  <a:cubicBezTo>
                    <a:pt x="36144" y="7926"/>
                    <a:pt x="55280" y="0"/>
                    <a:pt x="752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333" cy="4658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797518" y="814033"/>
            <a:ext cx="4564304" cy="8662793"/>
            <a:chOff x="0" y="0"/>
            <a:chExt cx="900761" cy="170959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0761" cy="1709594"/>
            </a:xfrm>
            <a:custGeom>
              <a:avLst/>
              <a:gdLst/>
              <a:ahLst/>
              <a:cxnLst/>
              <a:rect r="r" b="b" t="t" l="l"/>
              <a:pathLst>
                <a:path h="1709594" w="900761">
                  <a:moveTo>
                    <a:pt x="67848" y="0"/>
                  </a:moveTo>
                  <a:lnTo>
                    <a:pt x="832913" y="0"/>
                  </a:lnTo>
                  <a:cubicBezTo>
                    <a:pt x="850908" y="0"/>
                    <a:pt x="868165" y="7148"/>
                    <a:pt x="880889" y="19872"/>
                  </a:cubicBezTo>
                  <a:cubicBezTo>
                    <a:pt x="893613" y="32596"/>
                    <a:pt x="900761" y="49853"/>
                    <a:pt x="900761" y="67848"/>
                  </a:cubicBezTo>
                  <a:lnTo>
                    <a:pt x="900761" y="1641746"/>
                  </a:lnTo>
                  <a:cubicBezTo>
                    <a:pt x="900761" y="1679217"/>
                    <a:pt x="870385" y="1709594"/>
                    <a:pt x="832913" y="1709594"/>
                  </a:cubicBezTo>
                  <a:lnTo>
                    <a:pt x="67848" y="1709594"/>
                  </a:lnTo>
                  <a:cubicBezTo>
                    <a:pt x="49853" y="1709594"/>
                    <a:pt x="32596" y="1702445"/>
                    <a:pt x="19872" y="1689721"/>
                  </a:cubicBezTo>
                  <a:cubicBezTo>
                    <a:pt x="7148" y="1676998"/>
                    <a:pt x="0" y="1659740"/>
                    <a:pt x="0" y="1641746"/>
                  </a:cubicBezTo>
                  <a:lnTo>
                    <a:pt x="0" y="67848"/>
                  </a:lnTo>
                  <a:cubicBezTo>
                    <a:pt x="0" y="49853"/>
                    <a:pt x="7148" y="32596"/>
                    <a:pt x="19872" y="19872"/>
                  </a:cubicBezTo>
                  <a:cubicBezTo>
                    <a:pt x="32596" y="7148"/>
                    <a:pt x="49853" y="0"/>
                    <a:pt x="678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900761" cy="1747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493523" y="6034356"/>
            <a:ext cx="6962901" cy="3442469"/>
            <a:chOff x="0" y="0"/>
            <a:chExt cx="1374122" cy="67936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74122" cy="679368"/>
            </a:xfrm>
            <a:custGeom>
              <a:avLst/>
              <a:gdLst/>
              <a:ahLst/>
              <a:cxnLst/>
              <a:rect r="r" b="b" t="t" l="l"/>
              <a:pathLst>
                <a:path h="679368" w="1374122">
                  <a:moveTo>
                    <a:pt x="44475" y="0"/>
                  </a:moveTo>
                  <a:lnTo>
                    <a:pt x="1329646" y="0"/>
                  </a:lnTo>
                  <a:cubicBezTo>
                    <a:pt x="1354209" y="0"/>
                    <a:pt x="1374122" y="19912"/>
                    <a:pt x="1374122" y="44475"/>
                  </a:cubicBezTo>
                  <a:lnTo>
                    <a:pt x="1374122" y="634893"/>
                  </a:lnTo>
                  <a:cubicBezTo>
                    <a:pt x="1374122" y="659456"/>
                    <a:pt x="1354209" y="679368"/>
                    <a:pt x="1329646" y="679368"/>
                  </a:cubicBezTo>
                  <a:lnTo>
                    <a:pt x="44475" y="679368"/>
                  </a:lnTo>
                  <a:cubicBezTo>
                    <a:pt x="19912" y="679368"/>
                    <a:pt x="0" y="659456"/>
                    <a:pt x="0" y="634893"/>
                  </a:cubicBezTo>
                  <a:lnTo>
                    <a:pt x="0" y="44475"/>
                  </a:lnTo>
                  <a:cubicBezTo>
                    <a:pt x="0" y="19912"/>
                    <a:pt x="19912" y="0"/>
                    <a:pt x="444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374122" cy="7174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490482" y="2283221"/>
            <a:ext cx="6962901" cy="3406302"/>
            <a:chOff x="0" y="0"/>
            <a:chExt cx="1374122" cy="67223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74122" cy="672230"/>
            </a:xfrm>
            <a:custGeom>
              <a:avLst/>
              <a:gdLst/>
              <a:ahLst/>
              <a:cxnLst/>
              <a:rect r="r" b="b" t="t" l="l"/>
              <a:pathLst>
                <a:path h="672230" w="1374122">
                  <a:moveTo>
                    <a:pt x="44475" y="0"/>
                  </a:moveTo>
                  <a:lnTo>
                    <a:pt x="1329646" y="0"/>
                  </a:lnTo>
                  <a:cubicBezTo>
                    <a:pt x="1354209" y="0"/>
                    <a:pt x="1374122" y="19912"/>
                    <a:pt x="1374122" y="44475"/>
                  </a:cubicBezTo>
                  <a:lnTo>
                    <a:pt x="1374122" y="627755"/>
                  </a:lnTo>
                  <a:cubicBezTo>
                    <a:pt x="1374122" y="652318"/>
                    <a:pt x="1354209" y="672230"/>
                    <a:pt x="1329646" y="672230"/>
                  </a:cubicBezTo>
                  <a:lnTo>
                    <a:pt x="44475" y="672230"/>
                  </a:lnTo>
                  <a:cubicBezTo>
                    <a:pt x="19912" y="672230"/>
                    <a:pt x="0" y="652318"/>
                    <a:pt x="0" y="627755"/>
                  </a:cubicBezTo>
                  <a:lnTo>
                    <a:pt x="0" y="44475"/>
                  </a:lnTo>
                  <a:cubicBezTo>
                    <a:pt x="0" y="19912"/>
                    <a:pt x="19912" y="0"/>
                    <a:pt x="444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374122" cy="7103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3" id="23"/>
          <p:cNvSpPr/>
          <p:nvPr/>
        </p:nvSpPr>
        <p:spPr>
          <a:xfrm>
            <a:off x="6079070" y="3129534"/>
            <a:ext cx="361929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4" id="24"/>
          <p:cNvSpPr txBox="true"/>
          <p:nvPr/>
        </p:nvSpPr>
        <p:spPr>
          <a:xfrm rot="0">
            <a:off x="6079070" y="2697650"/>
            <a:ext cx="3619294" cy="270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Income and Expenses</a:t>
            </a:r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95075" y="2563740"/>
            <a:ext cx="1606591" cy="1606591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95075" y="5076727"/>
            <a:ext cx="1606591" cy="1606591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3115387" y="2717434"/>
            <a:ext cx="1633940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Leads Generated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115387" y="5230421"/>
            <a:ext cx="1633940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Qualified Leads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120993" y="3411701"/>
            <a:ext cx="1628334" cy="374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0"/>
              </a:lnSpc>
            </a:pPr>
            <a:r>
              <a:rPr lang="en-US" sz="10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The leads generated are 5000 leads.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120993" y="5924689"/>
            <a:ext cx="1628334" cy="374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0"/>
              </a:lnSpc>
            </a:pPr>
            <a:r>
              <a:rPr lang="en-US" sz="10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The leads generated are 3000 leads.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028700" y="7309196"/>
            <a:ext cx="4116225" cy="2167629"/>
            <a:chOff x="0" y="0"/>
            <a:chExt cx="812333" cy="42778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333" cy="427780"/>
            </a:xfrm>
            <a:custGeom>
              <a:avLst/>
              <a:gdLst/>
              <a:ahLst/>
              <a:cxnLst/>
              <a:rect r="r" b="b" t="t" l="l"/>
              <a:pathLst>
                <a:path h="427780" w="812333">
                  <a:moveTo>
                    <a:pt x="75233" y="0"/>
                  </a:moveTo>
                  <a:lnTo>
                    <a:pt x="737100" y="0"/>
                  </a:lnTo>
                  <a:cubicBezTo>
                    <a:pt x="757053" y="0"/>
                    <a:pt x="776189" y="7926"/>
                    <a:pt x="790298" y="22035"/>
                  </a:cubicBezTo>
                  <a:cubicBezTo>
                    <a:pt x="804407" y="36144"/>
                    <a:pt x="812333" y="55280"/>
                    <a:pt x="812333" y="75233"/>
                  </a:cubicBezTo>
                  <a:lnTo>
                    <a:pt x="812333" y="352546"/>
                  </a:lnTo>
                  <a:cubicBezTo>
                    <a:pt x="812333" y="394096"/>
                    <a:pt x="778650" y="427780"/>
                    <a:pt x="737100" y="427780"/>
                  </a:cubicBezTo>
                  <a:lnTo>
                    <a:pt x="75233" y="427780"/>
                  </a:lnTo>
                  <a:cubicBezTo>
                    <a:pt x="55280" y="427780"/>
                    <a:pt x="36144" y="419853"/>
                    <a:pt x="22035" y="405744"/>
                  </a:cubicBezTo>
                  <a:cubicBezTo>
                    <a:pt x="7926" y="391635"/>
                    <a:pt x="0" y="372499"/>
                    <a:pt x="0" y="352546"/>
                  </a:cubicBezTo>
                  <a:lnTo>
                    <a:pt x="0" y="75233"/>
                  </a:lnTo>
                  <a:cubicBezTo>
                    <a:pt x="0" y="55280"/>
                    <a:pt x="7926" y="36144"/>
                    <a:pt x="22035" y="22035"/>
                  </a:cubicBezTo>
                  <a:cubicBezTo>
                    <a:pt x="36144" y="7926"/>
                    <a:pt x="55280" y="0"/>
                    <a:pt x="752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812333" cy="4658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34" id="3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95075" y="7589715"/>
            <a:ext cx="1606591" cy="1606591"/>
          </a:xfrm>
          <a:prstGeom prst="rect">
            <a:avLst/>
          </a:prstGeom>
        </p:spPr>
      </p:pic>
      <p:sp>
        <p:nvSpPr>
          <p:cNvPr name="TextBox 35" id="35"/>
          <p:cNvSpPr txBox="true"/>
          <p:nvPr/>
        </p:nvSpPr>
        <p:spPr>
          <a:xfrm rot="0">
            <a:off x="3115387" y="7743409"/>
            <a:ext cx="1633940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Conversions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120993" y="8437676"/>
            <a:ext cx="1628334" cy="374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0"/>
              </a:lnSpc>
            </a:pPr>
            <a:r>
              <a:rPr lang="en-US" sz="10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The leads generated are 1200 leads.</a:t>
            </a:r>
          </a:p>
        </p:txBody>
      </p:sp>
      <p:pic>
        <p:nvPicPr>
          <p:cNvPr name="Picture 37" id="37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3268270" y="2293311"/>
            <a:ext cx="3923893" cy="3423257"/>
          </a:xfrm>
          <a:prstGeom prst="rect">
            <a:avLst/>
          </a:prstGeom>
        </p:spPr>
      </p:pic>
      <p:sp>
        <p:nvSpPr>
          <p:cNvPr name="TextBox 38" id="38"/>
          <p:cNvSpPr txBox="true"/>
          <p:nvPr/>
        </p:nvSpPr>
        <p:spPr>
          <a:xfrm rot="0">
            <a:off x="13334017" y="1458759"/>
            <a:ext cx="3388784" cy="270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Customer Acquisition Funnel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3334017" y="1886011"/>
            <a:ext cx="338878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0" id="40"/>
          <p:cNvGrpSpPr/>
          <p:nvPr/>
        </p:nvGrpSpPr>
        <p:grpSpPr>
          <a:xfrm rot="0">
            <a:off x="13386833" y="6211387"/>
            <a:ext cx="144496" cy="141002"/>
            <a:chOff x="0" y="0"/>
            <a:chExt cx="34170" cy="3334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7B40F2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13765587" y="6153594"/>
            <a:ext cx="2496435" cy="22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Content Marketing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3386833" y="6952784"/>
            <a:ext cx="144496" cy="141002"/>
            <a:chOff x="0" y="0"/>
            <a:chExt cx="34170" cy="33343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5E7CE8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13765587" y="6894990"/>
            <a:ext cx="1869751" cy="22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Paid Advertising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13386833" y="7694180"/>
            <a:ext cx="144496" cy="141002"/>
            <a:chOff x="0" y="0"/>
            <a:chExt cx="34170" cy="33343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5DD2EB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13765587" y="7636387"/>
            <a:ext cx="1869751" cy="22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Referral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3386833" y="8435577"/>
            <a:ext cx="144496" cy="141002"/>
            <a:chOff x="0" y="0"/>
            <a:chExt cx="34170" cy="3334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34170" cy="33343"/>
            </a:xfrm>
            <a:custGeom>
              <a:avLst/>
              <a:gdLst/>
              <a:ahLst/>
              <a:cxnLst/>
              <a:rect r="r" b="b" t="t" l="l"/>
              <a:pathLst>
                <a:path h="33343" w="34170">
                  <a:moveTo>
                    <a:pt x="16672" y="0"/>
                  </a:moveTo>
                  <a:lnTo>
                    <a:pt x="17498" y="0"/>
                  </a:lnTo>
                  <a:cubicBezTo>
                    <a:pt x="26705" y="0"/>
                    <a:pt x="34170" y="7464"/>
                    <a:pt x="34170" y="16672"/>
                  </a:cubicBezTo>
                  <a:lnTo>
                    <a:pt x="34170" y="16672"/>
                  </a:lnTo>
                  <a:cubicBezTo>
                    <a:pt x="34170" y="21093"/>
                    <a:pt x="32413" y="25334"/>
                    <a:pt x="29287" y="28460"/>
                  </a:cubicBezTo>
                  <a:cubicBezTo>
                    <a:pt x="26160" y="31587"/>
                    <a:pt x="21920" y="33343"/>
                    <a:pt x="17498" y="33343"/>
                  </a:cubicBezTo>
                  <a:lnTo>
                    <a:pt x="16672" y="33343"/>
                  </a:lnTo>
                  <a:cubicBezTo>
                    <a:pt x="7464" y="33343"/>
                    <a:pt x="0" y="25879"/>
                    <a:pt x="0" y="16672"/>
                  </a:cubicBezTo>
                  <a:lnTo>
                    <a:pt x="0" y="16672"/>
                  </a:lnTo>
                  <a:cubicBezTo>
                    <a:pt x="0" y="7464"/>
                    <a:pt x="7464" y="0"/>
                    <a:pt x="16672" y="0"/>
                  </a:cubicBezTo>
                  <a:close/>
                </a:path>
              </a:pathLst>
            </a:custGeom>
            <a:solidFill>
              <a:srgbClr val="FBA47E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34170" cy="714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55" id="55"/>
          <p:cNvSpPr txBox="true"/>
          <p:nvPr/>
        </p:nvSpPr>
        <p:spPr>
          <a:xfrm rot="0">
            <a:off x="13765587" y="8377783"/>
            <a:ext cx="1869751" cy="22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1"/>
              </a:lnSpc>
              <a:spcBef>
                <a:spcPct val="0"/>
              </a:spcBef>
            </a:pPr>
            <a:r>
              <a:rPr lang="en-US" sz="1336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Social Media</a:t>
            </a:r>
          </a:p>
        </p:txBody>
      </p:sp>
      <p:sp>
        <p:nvSpPr>
          <p:cNvPr name="AutoShape 56" id="56"/>
          <p:cNvSpPr/>
          <p:nvPr/>
        </p:nvSpPr>
        <p:spPr>
          <a:xfrm>
            <a:off x="13386833" y="6538769"/>
            <a:ext cx="3282628" cy="0"/>
          </a:xfrm>
          <a:prstGeom prst="line">
            <a:avLst/>
          </a:prstGeom>
          <a:ln cap="flat" w="9525">
            <a:solidFill>
              <a:srgbClr val="171242">
                <a:alpha val="15686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7" id="57"/>
          <p:cNvSpPr/>
          <p:nvPr/>
        </p:nvSpPr>
        <p:spPr>
          <a:xfrm>
            <a:off x="13386833" y="7280166"/>
            <a:ext cx="3282628" cy="0"/>
          </a:xfrm>
          <a:prstGeom prst="line">
            <a:avLst/>
          </a:prstGeom>
          <a:ln cap="flat" w="9525">
            <a:solidFill>
              <a:srgbClr val="171242">
                <a:alpha val="15686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8" id="58"/>
          <p:cNvSpPr/>
          <p:nvPr/>
        </p:nvSpPr>
        <p:spPr>
          <a:xfrm>
            <a:off x="13386833" y="8021618"/>
            <a:ext cx="3282628" cy="0"/>
          </a:xfrm>
          <a:prstGeom prst="line">
            <a:avLst/>
          </a:prstGeom>
          <a:ln cap="flat" w="9525">
            <a:solidFill>
              <a:srgbClr val="171242">
                <a:alpha val="15686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9" id="5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5680340" y="6660396"/>
            <a:ext cx="6847810" cy="3063109"/>
          </a:xfrm>
          <a:prstGeom prst="rect">
            <a:avLst/>
          </a:prstGeom>
        </p:spPr>
      </p:pic>
      <p:sp>
        <p:nvSpPr>
          <p:cNvPr name="AutoShape 60" id="60"/>
          <p:cNvSpPr/>
          <p:nvPr/>
        </p:nvSpPr>
        <p:spPr>
          <a:xfrm>
            <a:off x="6079070" y="6883385"/>
            <a:ext cx="3619294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1" id="61"/>
          <p:cNvSpPr txBox="true"/>
          <p:nvPr/>
        </p:nvSpPr>
        <p:spPr>
          <a:xfrm rot="0">
            <a:off x="6079070" y="6451523"/>
            <a:ext cx="3619294" cy="270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Energy Consumption Trend Line</a:t>
            </a:r>
          </a:p>
        </p:txBody>
      </p:sp>
      <p:grpSp>
        <p:nvGrpSpPr>
          <p:cNvPr name="Group 62" id="62"/>
          <p:cNvGrpSpPr/>
          <p:nvPr/>
        </p:nvGrpSpPr>
        <p:grpSpPr>
          <a:xfrm rot="0">
            <a:off x="5396210" y="1027445"/>
            <a:ext cx="7495581" cy="722398"/>
            <a:chOff x="0" y="0"/>
            <a:chExt cx="9994108" cy="963197"/>
          </a:xfrm>
        </p:grpSpPr>
        <p:sp>
          <p:nvSpPr>
            <p:cNvPr name="TextBox 63" id="63"/>
            <p:cNvSpPr txBox="true"/>
            <p:nvPr/>
          </p:nvSpPr>
          <p:spPr>
            <a:xfrm rot="0">
              <a:off x="1937486" y="28575"/>
              <a:ext cx="8056621" cy="934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72"/>
                </a:lnSpc>
              </a:pPr>
              <a:r>
                <a:rPr lang="en-US" sz="4800" b="true">
                  <a:solidFill>
                    <a:srgbClr val="171242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Visualizations</a:t>
              </a:r>
            </a:p>
          </p:txBody>
        </p:sp>
        <p:sp>
          <p:nvSpPr>
            <p:cNvPr name="TextBox 64" id="64"/>
            <p:cNvSpPr txBox="true"/>
            <p:nvPr/>
          </p:nvSpPr>
          <p:spPr>
            <a:xfrm rot="0">
              <a:off x="0" y="28575"/>
              <a:ext cx="1827444" cy="9346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72"/>
                </a:lnSpc>
              </a:pPr>
              <a:r>
                <a:rPr lang="en-US" sz="4800">
                  <a:solidFill>
                    <a:srgbClr val="171242"/>
                  </a:solidFill>
                  <a:latin typeface="Raleway"/>
                  <a:ea typeface="Raleway"/>
                  <a:cs typeface="Raleway"/>
                  <a:sym typeface="Raleway"/>
                </a:rPr>
                <a:t>Data</a:t>
              </a:r>
            </a:p>
          </p:txBody>
        </p:sp>
      </p:grpSp>
      <p:pic>
        <p:nvPicPr>
          <p:cNvPr name="Picture 65" id="6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5267687" y="2749662"/>
            <a:ext cx="7408493" cy="32416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244326" y="7191731"/>
            <a:ext cx="3510810" cy="3769998"/>
          </a:xfrm>
          <a:custGeom>
            <a:avLst/>
            <a:gdLst/>
            <a:ahLst/>
            <a:cxnLst/>
            <a:rect r="r" b="b" t="t" l="l"/>
            <a:pathLst>
              <a:path h="3769998" w="3510810">
                <a:moveTo>
                  <a:pt x="0" y="0"/>
                </a:moveTo>
                <a:lnTo>
                  <a:pt x="3510810" y="0"/>
                </a:lnTo>
                <a:lnTo>
                  <a:pt x="3510810" y="3769998"/>
                </a:lnTo>
                <a:lnTo>
                  <a:pt x="0" y="3769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1789313" y="-772677"/>
            <a:ext cx="4067847" cy="2979698"/>
          </a:xfrm>
          <a:custGeom>
            <a:avLst/>
            <a:gdLst/>
            <a:ahLst/>
            <a:cxnLst/>
            <a:rect r="r" b="b" t="t" l="l"/>
            <a:pathLst>
              <a:path h="2979698" w="4067847">
                <a:moveTo>
                  <a:pt x="4067848" y="0"/>
                </a:moveTo>
                <a:lnTo>
                  <a:pt x="0" y="0"/>
                </a:lnTo>
                <a:lnTo>
                  <a:pt x="0" y="2979698"/>
                </a:lnTo>
                <a:lnTo>
                  <a:pt x="4067848" y="2979698"/>
                </a:lnTo>
                <a:lnTo>
                  <a:pt x="4067848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581288" y="9283168"/>
            <a:ext cx="3048983" cy="561363"/>
          </a:xfrm>
          <a:custGeom>
            <a:avLst/>
            <a:gdLst/>
            <a:ahLst/>
            <a:cxnLst/>
            <a:rect r="r" b="b" t="t" l="l"/>
            <a:pathLst>
              <a:path h="561363" w="3048983">
                <a:moveTo>
                  <a:pt x="0" y="0"/>
                </a:moveTo>
                <a:lnTo>
                  <a:pt x="3048982" y="0"/>
                </a:lnTo>
                <a:lnTo>
                  <a:pt x="3048982" y="561363"/>
                </a:lnTo>
                <a:lnTo>
                  <a:pt x="0" y="561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36567" y="9283168"/>
            <a:ext cx="3048983" cy="561363"/>
          </a:xfrm>
          <a:custGeom>
            <a:avLst/>
            <a:gdLst/>
            <a:ahLst/>
            <a:cxnLst/>
            <a:rect r="r" b="b" t="t" l="l"/>
            <a:pathLst>
              <a:path h="561363" w="3048983">
                <a:moveTo>
                  <a:pt x="0" y="0"/>
                </a:moveTo>
                <a:lnTo>
                  <a:pt x="3048983" y="0"/>
                </a:lnTo>
                <a:lnTo>
                  <a:pt x="3048983" y="561363"/>
                </a:lnTo>
                <a:lnTo>
                  <a:pt x="0" y="561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9725228" y="9283168"/>
            <a:ext cx="3048983" cy="561363"/>
          </a:xfrm>
          <a:custGeom>
            <a:avLst/>
            <a:gdLst/>
            <a:ahLst/>
            <a:cxnLst/>
            <a:rect r="r" b="b" t="t" l="l"/>
            <a:pathLst>
              <a:path h="561363" w="3048983">
                <a:moveTo>
                  <a:pt x="0" y="0"/>
                </a:moveTo>
                <a:lnTo>
                  <a:pt x="3048982" y="0"/>
                </a:lnTo>
                <a:lnTo>
                  <a:pt x="3048982" y="561363"/>
                </a:lnTo>
                <a:lnTo>
                  <a:pt x="0" y="5613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3391809" y="9139269"/>
            <a:ext cx="3991316" cy="734861"/>
          </a:xfrm>
          <a:custGeom>
            <a:avLst/>
            <a:gdLst/>
            <a:ahLst/>
            <a:cxnLst/>
            <a:rect r="r" b="b" t="t" l="l"/>
            <a:pathLst>
              <a:path h="734861" w="3991316">
                <a:moveTo>
                  <a:pt x="0" y="0"/>
                </a:moveTo>
                <a:lnTo>
                  <a:pt x="3991316" y="0"/>
                </a:lnTo>
                <a:lnTo>
                  <a:pt x="3991316" y="734861"/>
                </a:lnTo>
                <a:lnTo>
                  <a:pt x="0" y="734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3391809" y="6301329"/>
            <a:ext cx="3991316" cy="734861"/>
          </a:xfrm>
          <a:custGeom>
            <a:avLst/>
            <a:gdLst/>
            <a:ahLst/>
            <a:cxnLst/>
            <a:rect r="r" b="b" t="t" l="l"/>
            <a:pathLst>
              <a:path h="734861" w="3991316">
                <a:moveTo>
                  <a:pt x="0" y="0"/>
                </a:moveTo>
                <a:lnTo>
                  <a:pt x="3991316" y="0"/>
                </a:lnTo>
                <a:lnTo>
                  <a:pt x="3991316" y="734861"/>
                </a:lnTo>
                <a:lnTo>
                  <a:pt x="0" y="734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329758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0" id="10"/>
          <p:cNvGrpSpPr/>
          <p:nvPr/>
        </p:nvGrpSpPr>
        <p:grpSpPr>
          <a:xfrm rot="0">
            <a:off x="1028700" y="2283221"/>
            <a:ext cx="3863913" cy="7194903"/>
            <a:chOff x="0" y="0"/>
            <a:chExt cx="762539" cy="14199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540" cy="1419907"/>
            </a:xfrm>
            <a:custGeom>
              <a:avLst/>
              <a:gdLst/>
              <a:ahLst/>
              <a:cxnLst/>
              <a:rect r="r" b="b" t="t" l="l"/>
              <a:pathLst>
                <a:path h="1419907" w="762540">
                  <a:moveTo>
                    <a:pt x="80146" y="0"/>
                  </a:moveTo>
                  <a:lnTo>
                    <a:pt x="682394" y="0"/>
                  </a:lnTo>
                  <a:cubicBezTo>
                    <a:pt x="703650" y="0"/>
                    <a:pt x="724035" y="8444"/>
                    <a:pt x="739065" y="23474"/>
                  </a:cubicBezTo>
                  <a:cubicBezTo>
                    <a:pt x="754096" y="38504"/>
                    <a:pt x="762540" y="58890"/>
                    <a:pt x="762540" y="80146"/>
                  </a:cubicBezTo>
                  <a:lnTo>
                    <a:pt x="762540" y="1339761"/>
                  </a:lnTo>
                  <a:cubicBezTo>
                    <a:pt x="762540" y="1361017"/>
                    <a:pt x="754096" y="1381403"/>
                    <a:pt x="739065" y="1396433"/>
                  </a:cubicBezTo>
                  <a:cubicBezTo>
                    <a:pt x="724035" y="1411463"/>
                    <a:pt x="703650" y="1419907"/>
                    <a:pt x="682394" y="1419907"/>
                  </a:cubicBezTo>
                  <a:lnTo>
                    <a:pt x="80146" y="1419907"/>
                  </a:lnTo>
                  <a:cubicBezTo>
                    <a:pt x="35883" y="1419907"/>
                    <a:pt x="0" y="1384025"/>
                    <a:pt x="0" y="1339761"/>
                  </a:cubicBezTo>
                  <a:lnTo>
                    <a:pt x="0" y="80146"/>
                  </a:lnTo>
                  <a:cubicBezTo>
                    <a:pt x="0" y="35883"/>
                    <a:pt x="35883" y="0"/>
                    <a:pt x="801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762539" cy="1458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238806" y="2283221"/>
            <a:ext cx="7810103" cy="3833059"/>
            <a:chOff x="0" y="0"/>
            <a:chExt cx="1541316" cy="7564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41316" cy="756450"/>
            </a:xfrm>
            <a:custGeom>
              <a:avLst/>
              <a:gdLst/>
              <a:ahLst/>
              <a:cxnLst/>
              <a:rect r="r" b="b" t="t" l="l"/>
              <a:pathLst>
                <a:path h="756450" w="1541316">
                  <a:moveTo>
                    <a:pt x="39651" y="0"/>
                  </a:moveTo>
                  <a:lnTo>
                    <a:pt x="1501665" y="0"/>
                  </a:lnTo>
                  <a:cubicBezTo>
                    <a:pt x="1523564" y="0"/>
                    <a:pt x="1541316" y="17752"/>
                    <a:pt x="1541316" y="39651"/>
                  </a:cubicBezTo>
                  <a:lnTo>
                    <a:pt x="1541316" y="716800"/>
                  </a:lnTo>
                  <a:cubicBezTo>
                    <a:pt x="1541316" y="738698"/>
                    <a:pt x="1523564" y="756450"/>
                    <a:pt x="1501665" y="756450"/>
                  </a:cubicBezTo>
                  <a:lnTo>
                    <a:pt x="39651" y="756450"/>
                  </a:lnTo>
                  <a:cubicBezTo>
                    <a:pt x="17752" y="756450"/>
                    <a:pt x="0" y="738698"/>
                    <a:pt x="0" y="716800"/>
                  </a:cubicBezTo>
                  <a:lnTo>
                    <a:pt x="0" y="39651"/>
                  </a:lnTo>
                  <a:cubicBezTo>
                    <a:pt x="0" y="17752"/>
                    <a:pt x="17752" y="0"/>
                    <a:pt x="396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541316" cy="794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238806" y="6463466"/>
            <a:ext cx="3733947" cy="3014658"/>
            <a:chOff x="0" y="0"/>
            <a:chExt cx="736891" cy="5949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36891" cy="594940"/>
            </a:xfrm>
            <a:custGeom>
              <a:avLst/>
              <a:gdLst/>
              <a:ahLst/>
              <a:cxnLst/>
              <a:rect r="r" b="b" t="t" l="l"/>
              <a:pathLst>
                <a:path h="594940" w="736891">
                  <a:moveTo>
                    <a:pt x="82936" y="0"/>
                  </a:moveTo>
                  <a:lnTo>
                    <a:pt x="653955" y="0"/>
                  </a:lnTo>
                  <a:cubicBezTo>
                    <a:pt x="675951" y="0"/>
                    <a:pt x="697046" y="8738"/>
                    <a:pt x="712599" y="24291"/>
                  </a:cubicBezTo>
                  <a:cubicBezTo>
                    <a:pt x="728153" y="39845"/>
                    <a:pt x="736891" y="60940"/>
                    <a:pt x="736891" y="82936"/>
                  </a:cubicBezTo>
                  <a:lnTo>
                    <a:pt x="736891" y="512004"/>
                  </a:lnTo>
                  <a:cubicBezTo>
                    <a:pt x="736891" y="557808"/>
                    <a:pt x="699759" y="594940"/>
                    <a:pt x="653955" y="594940"/>
                  </a:cubicBezTo>
                  <a:lnTo>
                    <a:pt x="82936" y="594940"/>
                  </a:lnTo>
                  <a:cubicBezTo>
                    <a:pt x="60940" y="594940"/>
                    <a:pt x="39845" y="586202"/>
                    <a:pt x="24291" y="570649"/>
                  </a:cubicBezTo>
                  <a:cubicBezTo>
                    <a:pt x="8738" y="555095"/>
                    <a:pt x="0" y="534000"/>
                    <a:pt x="0" y="512004"/>
                  </a:cubicBezTo>
                  <a:lnTo>
                    <a:pt x="0" y="82936"/>
                  </a:lnTo>
                  <a:cubicBezTo>
                    <a:pt x="0" y="60940"/>
                    <a:pt x="8738" y="39845"/>
                    <a:pt x="24291" y="24291"/>
                  </a:cubicBezTo>
                  <a:cubicBezTo>
                    <a:pt x="39845" y="8738"/>
                    <a:pt x="60940" y="0"/>
                    <a:pt x="829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736891" cy="63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238114" y="6463466"/>
            <a:ext cx="3733947" cy="3014658"/>
            <a:chOff x="0" y="0"/>
            <a:chExt cx="736891" cy="5949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36891" cy="594940"/>
            </a:xfrm>
            <a:custGeom>
              <a:avLst/>
              <a:gdLst/>
              <a:ahLst/>
              <a:cxnLst/>
              <a:rect r="r" b="b" t="t" l="l"/>
              <a:pathLst>
                <a:path h="594940" w="736891">
                  <a:moveTo>
                    <a:pt x="82936" y="0"/>
                  </a:moveTo>
                  <a:lnTo>
                    <a:pt x="653955" y="0"/>
                  </a:lnTo>
                  <a:cubicBezTo>
                    <a:pt x="675951" y="0"/>
                    <a:pt x="697046" y="8738"/>
                    <a:pt x="712599" y="24291"/>
                  </a:cubicBezTo>
                  <a:cubicBezTo>
                    <a:pt x="728153" y="39845"/>
                    <a:pt x="736891" y="60940"/>
                    <a:pt x="736891" y="82936"/>
                  </a:cubicBezTo>
                  <a:lnTo>
                    <a:pt x="736891" y="512004"/>
                  </a:lnTo>
                  <a:cubicBezTo>
                    <a:pt x="736891" y="557808"/>
                    <a:pt x="699759" y="594940"/>
                    <a:pt x="653955" y="594940"/>
                  </a:cubicBezTo>
                  <a:lnTo>
                    <a:pt x="82936" y="594940"/>
                  </a:lnTo>
                  <a:cubicBezTo>
                    <a:pt x="60940" y="594940"/>
                    <a:pt x="39845" y="586202"/>
                    <a:pt x="24291" y="570649"/>
                  </a:cubicBezTo>
                  <a:cubicBezTo>
                    <a:pt x="8738" y="555095"/>
                    <a:pt x="0" y="534000"/>
                    <a:pt x="0" y="512004"/>
                  </a:cubicBezTo>
                  <a:lnTo>
                    <a:pt x="0" y="82936"/>
                  </a:lnTo>
                  <a:cubicBezTo>
                    <a:pt x="0" y="60940"/>
                    <a:pt x="8738" y="39845"/>
                    <a:pt x="24291" y="24291"/>
                  </a:cubicBezTo>
                  <a:cubicBezTo>
                    <a:pt x="39845" y="8738"/>
                    <a:pt x="60940" y="0"/>
                    <a:pt x="829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736891" cy="63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314961" y="6463466"/>
            <a:ext cx="3733947" cy="3014658"/>
            <a:chOff x="0" y="0"/>
            <a:chExt cx="736891" cy="59494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36891" cy="594940"/>
            </a:xfrm>
            <a:custGeom>
              <a:avLst/>
              <a:gdLst/>
              <a:ahLst/>
              <a:cxnLst/>
              <a:rect r="r" b="b" t="t" l="l"/>
              <a:pathLst>
                <a:path h="594940" w="736891">
                  <a:moveTo>
                    <a:pt x="82936" y="0"/>
                  </a:moveTo>
                  <a:lnTo>
                    <a:pt x="653955" y="0"/>
                  </a:lnTo>
                  <a:cubicBezTo>
                    <a:pt x="675951" y="0"/>
                    <a:pt x="697046" y="8738"/>
                    <a:pt x="712599" y="24291"/>
                  </a:cubicBezTo>
                  <a:cubicBezTo>
                    <a:pt x="728153" y="39845"/>
                    <a:pt x="736891" y="60940"/>
                    <a:pt x="736891" y="82936"/>
                  </a:cubicBezTo>
                  <a:lnTo>
                    <a:pt x="736891" y="512004"/>
                  </a:lnTo>
                  <a:cubicBezTo>
                    <a:pt x="736891" y="557808"/>
                    <a:pt x="699759" y="594940"/>
                    <a:pt x="653955" y="594940"/>
                  </a:cubicBezTo>
                  <a:lnTo>
                    <a:pt x="82936" y="594940"/>
                  </a:lnTo>
                  <a:cubicBezTo>
                    <a:pt x="60940" y="594940"/>
                    <a:pt x="39845" y="586202"/>
                    <a:pt x="24291" y="570649"/>
                  </a:cubicBezTo>
                  <a:cubicBezTo>
                    <a:pt x="8738" y="555095"/>
                    <a:pt x="0" y="534000"/>
                    <a:pt x="0" y="512004"/>
                  </a:cubicBezTo>
                  <a:lnTo>
                    <a:pt x="0" y="82936"/>
                  </a:lnTo>
                  <a:cubicBezTo>
                    <a:pt x="0" y="60940"/>
                    <a:pt x="8738" y="39845"/>
                    <a:pt x="24291" y="24291"/>
                  </a:cubicBezTo>
                  <a:cubicBezTo>
                    <a:pt x="39845" y="8738"/>
                    <a:pt x="60940" y="0"/>
                    <a:pt x="829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736891" cy="63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3391809" y="2283221"/>
            <a:ext cx="3991316" cy="4350273"/>
            <a:chOff x="0" y="0"/>
            <a:chExt cx="787682" cy="85852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87682" cy="858522"/>
            </a:xfrm>
            <a:custGeom>
              <a:avLst/>
              <a:gdLst/>
              <a:ahLst/>
              <a:cxnLst/>
              <a:rect r="r" b="b" t="t" l="l"/>
              <a:pathLst>
                <a:path h="858522" w="787682">
                  <a:moveTo>
                    <a:pt x="77588" y="0"/>
                  </a:moveTo>
                  <a:lnTo>
                    <a:pt x="710095" y="0"/>
                  </a:lnTo>
                  <a:cubicBezTo>
                    <a:pt x="730672" y="0"/>
                    <a:pt x="750407" y="8174"/>
                    <a:pt x="764957" y="22725"/>
                  </a:cubicBezTo>
                  <a:cubicBezTo>
                    <a:pt x="779508" y="37275"/>
                    <a:pt x="787682" y="57010"/>
                    <a:pt x="787682" y="77588"/>
                  </a:cubicBezTo>
                  <a:lnTo>
                    <a:pt x="787682" y="780935"/>
                  </a:lnTo>
                  <a:cubicBezTo>
                    <a:pt x="787682" y="823785"/>
                    <a:pt x="752945" y="858522"/>
                    <a:pt x="710095" y="858522"/>
                  </a:cubicBezTo>
                  <a:lnTo>
                    <a:pt x="77588" y="858522"/>
                  </a:lnTo>
                  <a:cubicBezTo>
                    <a:pt x="34737" y="858522"/>
                    <a:pt x="0" y="823785"/>
                    <a:pt x="0" y="780935"/>
                  </a:cubicBezTo>
                  <a:lnTo>
                    <a:pt x="0" y="77588"/>
                  </a:lnTo>
                  <a:cubicBezTo>
                    <a:pt x="0" y="34737"/>
                    <a:pt x="34737" y="0"/>
                    <a:pt x="775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787682" cy="896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99315" y="3172486"/>
            <a:ext cx="4027434" cy="2640995"/>
          </a:xfrm>
          <a:prstGeom prst="rect">
            <a:avLst/>
          </a:prstGeom>
        </p:spPr>
      </p:pic>
      <p:grpSp>
        <p:nvGrpSpPr>
          <p:cNvPr name="Group 29" id="29"/>
          <p:cNvGrpSpPr/>
          <p:nvPr/>
        </p:nvGrpSpPr>
        <p:grpSpPr>
          <a:xfrm rot="0">
            <a:off x="1301091" y="5666361"/>
            <a:ext cx="3319131" cy="3534789"/>
            <a:chOff x="0" y="0"/>
            <a:chExt cx="655027" cy="69758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55027" cy="697587"/>
            </a:xfrm>
            <a:custGeom>
              <a:avLst/>
              <a:gdLst/>
              <a:ahLst/>
              <a:cxnLst/>
              <a:rect r="r" b="b" t="t" l="l"/>
              <a:pathLst>
                <a:path h="697587" w="655027">
                  <a:moveTo>
                    <a:pt x="23325" y="0"/>
                  </a:moveTo>
                  <a:lnTo>
                    <a:pt x="631702" y="0"/>
                  </a:lnTo>
                  <a:cubicBezTo>
                    <a:pt x="637888" y="0"/>
                    <a:pt x="643821" y="2457"/>
                    <a:pt x="648196" y="6832"/>
                  </a:cubicBezTo>
                  <a:cubicBezTo>
                    <a:pt x="652570" y="11206"/>
                    <a:pt x="655027" y="17139"/>
                    <a:pt x="655027" y="23325"/>
                  </a:cubicBezTo>
                  <a:lnTo>
                    <a:pt x="655027" y="674262"/>
                  </a:lnTo>
                  <a:cubicBezTo>
                    <a:pt x="655027" y="680448"/>
                    <a:pt x="652570" y="686381"/>
                    <a:pt x="648196" y="690755"/>
                  </a:cubicBezTo>
                  <a:cubicBezTo>
                    <a:pt x="643821" y="695130"/>
                    <a:pt x="637888" y="697587"/>
                    <a:pt x="631702" y="697587"/>
                  </a:cubicBezTo>
                  <a:lnTo>
                    <a:pt x="23325" y="697587"/>
                  </a:lnTo>
                  <a:cubicBezTo>
                    <a:pt x="17139" y="697587"/>
                    <a:pt x="11206" y="695130"/>
                    <a:pt x="6832" y="690755"/>
                  </a:cubicBezTo>
                  <a:cubicBezTo>
                    <a:pt x="2457" y="686381"/>
                    <a:pt x="0" y="680448"/>
                    <a:pt x="0" y="674262"/>
                  </a:cubicBezTo>
                  <a:lnTo>
                    <a:pt x="0" y="23325"/>
                  </a:lnTo>
                  <a:cubicBezTo>
                    <a:pt x="0" y="17139"/>
                    <a:pt x="2457" y="11206"/>
                    <a:pt x="6832" y="6832"/>
                  </a:cubicBezTo>
                  <a:cubicBezTo>
                    <a:pt x="11206" y="2457"/>
                    <a:pt x="17139" y="0"/>
                    <a:pt x="23325" y="0"/>
                  </a:cubicBezTo>
                  <a:close/>
                </a:path>
              </a:pathLst>
            </a:custGeom>
            <a:solidFill>
              <a:srgbClr val="CBCBD4">
                <a:alpha val="11765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655027" cy="735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32" id="3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495750" y="6732226"/>
            <a:ext cx="3220060" cy="1878369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571190" y="6732226"/>
            <a:ext cx="3220060" cy="1878369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4945766" y="2605656"/>
            <a:ext cx="8361570" cy="3772742"/>
          </a:xfrm>
          <a:prstGeom prst="rect">
            <a:avLst/>
          </a:prstGeom>
        </p:spPr>
      </p:pic>
      <p:sp>
        <p:nvSpPr>
          <p:cNvPr name="AutoShape 35" id="35"/>
          <p:cNvSpPr/>
          <p:nvPr/>
        </p:nvSpPr>
        <p:spPr>
          <a:xfrm>
            <a:off x="5847988" y="3130412"/>
            <a:ext cx="2724465" cy="0"/>
          </a:xfrm>
          <a:prstGeom prst="line">
            <a:avLst/>
          </a:prstGeom>
          <a:ln cap="flat" w="9525">
            <a:solidFill>
              <a:srgbClr val="171242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6" id="36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4153543" y="2734036"/>
            <a:ext cx="2344022" cy="2344022"/>
          </a:xfrm>
          <a:prstGeom prst="rect">
            <a:avLst/>
          </a:prstGeom>
        </p:spPr>
      </p:pic>
      <p:grpSp>
        <p:nvGrpSpPr>
          <p:cNvPr name="Group 37" id="37"/>
          <p:cNvGrpSpPr/>
          <p:nvPr/>
        </p:nvGrpSpPr>
        <p:grpSpPr>
          <a:xfrm rot="0">
            <a:off x="13391809" y="6957988"/>
            <a:ext cx="3991316" cy="2520137"/>
            <a:chOff x="0" y="0"/>
            <a:chExt cx="787682" cy="49734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87682" cy="497346"/>
            </a:xfrm>
            <a:custGeom>
              <a:avLst/>
              <a:gdLst/>
              <a:ahLst/>
              <a:cxnLst/>
              <a:rect r="r" b="b" t="t" l="l"/>
              <a:pathLst>
                <a:path h="497346" w="787682">
                  <a:moveTo>
                    <a:pt x="77588" y="0"/>
                  </a:moveTo>
                  <a:lnTo>
                    <a:pt x="710095" y="0"/>
                  </a:lnTo>
                  <a:cubicBezTo>
                    <a:pt x="730672" y="0"/>
                    <a:pt x="750407" y="8174"/>
                    <a:pt x="764957" y="22725"/>
                  </a:cubicBezTo>
                  <a:cubicBezTo>
                    <a:pt x="779508" y="37275"/>
                    <a:pt x="787682" y="57010"/>
                    <a:pt x="787682" y="77588"/>
                  </a:cubicBezTo>
                  <a:lnTo>
                    <a:pt x="787682" y="419759"/>
                  </a:lnTo>
                  <a:cubicBezTo>
                    <a:pt x="787682" y="462609"/>
                    <a:pt x="752945" y="497346"/>
                    <a:pt x="710095" y="497346"/>
                  </a:cubicBezTo>
                  <a:lnTo>
                    <a:pt x="77588" y="497346"/>
                  </a:lnTo>
                  <a:cubicBezTo>
                    <a:pt x="34737" y="497346"/>
                    <a:pt x="0" y="462609"/>
                    <a:pt x="0" y="419759"/>
                  </a:cubicBezTo>
                  <a:lnTo>
                    <a:pt x="0" y="77588"/>
                  </a:lnTo>
                  <a:cubicBezTo>
                    <a:pt x="0" y="34737"/>
                    <a:pt x="34737" y="0"/>
                    <a:pt x="775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787682" cy="535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6132821" y="1057275"/>
            <a:ext cx="4425208" cy="6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Challenges and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688534" y="1057275"/>
            <a:ext cx="1466645" cy="6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17124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Risks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446368" y="2793901"/>
            <a:ext cx="2803269" cy="270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Supply Chain Constraints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581288" y="8675631"/>
            <a:ext cx="3048983" cy="240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4"/>
              </a:lnSpc>
            </a:pPr>
            <a:r>
              <a:rPr lang="en-US" sz="16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Before Increased Marketing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9839528" y="8675631"/>
            <a:ext cx="2683383" cy="240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4"/>
              </a:lnSpc>
            </a:pPr>
            <a:r>
              <a:rPr lang="en-US" sz="16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After Increased Marketing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847988" y="2704517"/>
            <a:ext cx="2724465" cy="270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2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Market Competition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963322" y="5274795"/>
            <a:ext cx="2724465" cy="683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Successfully Blocked Cyber Attacks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13637856" y="7258404"/>
            <a:ext cx="1182185" cy="786742"/>
            <a:chOff x="0" y="0"/>
            <a:chExt cx="1576247" cy="1048990"/>
          </a:xfrm>
        </p:grpSpPr>
        <p:sp>
          <p:nvSpPr>
            <p:cNvPr name="TextBox 48" id="48"/>
            <p:cNvSpPr txBox="true"/>
            <p:nvPr/>
          </p:nvSpPr>
          <p:spPr>
            <a:xfrm rot="0">
              <a:off x="435502" y="19050"/>
              <a:ext cx="1140745" cy="5026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964"/>
                </a:lnSpc>
              </a:pPr>
              <a:r>
                <a:rPr lang="en-US" sz="2600">
                  <a:solidFill>
                    <a:srgbClr val="171242"/>
                  </a:solidFill>
                  <a:latin typeface="Inter"/>
                  <a:ea typeface="Inter"/>
                  <a:cs typeface="Inter"/>
                  <a:sym typeface="Inter"/>
                </a:rPr>
                <a:t>60%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0" y="562156"/>
              <a:ext cx="1576247" cy="486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549"/>
                </a:lnSpc>
              </a:pPr>
              <a:r>
                <a:rPr lang="en-US" sz="999">
                  <a:solidFill>
                    <a:srgbClr val="171242"/>
                  </a:solidFill>
                  <a:latin typeface="Raleway"/>
                  <a:ea typeface="Raleway"/>
                  <a:cs typeface="Raleway"/>
                  <a:sym typeface="Raleway"/>
                </a:rPr>
                <a:t>carrying out the first Cyber ​​Attack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3637856" y="8388047"/>
            <a:ext cx="1182185" cy="783946"/>
            <a:chOff x="0" y="0"/>
            <a:chExt cx="1576247" cy="1045262"/>
          </a:xfrm>
        </p:grpSpPr>
        <p:sp>
          <p:nvSpPr>
            <p:cNvPr name="TextBox 51" id="51"/>
            <p:cNvSpPr txBox="true"/>
            <p:nvPr/>
          </p:nvSpPr>
          <p:spPr>
            <a:xfrm rot="0">
              <a:off x="435502" y="19050"/>
              <a:ext cx="1140745" cy="5026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964"/>
                </a:lnSpc>
              </a:pPr>
              <a:r>
                <a:rPr lang="en-US" sz="2600">
                  <a:solidFill>
                    <a:srgbClr val="171242"/>
                  </a:solidFill>
                  <a:latin typeface="Inter"/>
                  <a:ea typeface="Inter"/>
                  <a:cs typeface="Inter"/>
                  <a:sym typeface="Inter"/>
                </a:rPr>
                <a:t>30%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0" y="558428"/>
              <a:ext cx="1576247" cy="486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549"/>
                </a:lnSpc>
              </a:pPr>
              <a:r>
                <a:rPr lang="en-US" sz="999">
                  <a:solidFill>
                    <a:srgbClr val="171242"/>
                  </a:solidFill>
                  <a:latin typeface="Raleway"/>
                  <a:ea typeface="Raleway"/>
                  <a:cs typeface="Raleway"/>
                  <a:sym typeface="Raleway"/>
                </a:rPr>
                <a:t>carrying out the first Cyber ​​Attack</a:t>
              </a:r>
            </a:p>
          </p:txBody>
        </p:sp>
      </p:grpSp>
      <p:sp>
        <p:nvSpPr>
          <p:cNvPr name="TextBox 53" id="53"/>
          <p:cNvSpPr txBox="true"/>
          <p:nvPr/>
        </p:nvSpPr>
        <p:spPr>
          <a:xfrm rot="0">
            <a:off x="1609264" y="6003781"/>
            <a:ext cx="2803989" cy="201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96"/>
              </a:lnSpc>
            </a:pPr>
            <a:r>
              <a:rPr lang="en-US" sz="14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Improvement After Mitigation</a:t>
            </a:r>
          </a:p>
        </p:txBody>
      </p:sp>
      <p:pic>
        <p:nvPicPr>
          <p:cNvPr name="Picture 54" id="5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338588" y="6581616"/>
            <a:ext cx="3248112" cy="680548"/>
          </a:xfrm>
          <a:prstGeom prst="rect">
            <a:avLst/>
          </a:prstGeom>
        </p:spPr>
      </p:pic>
      <p:pic>
        <p:nvPicPr>
          <p:cNvPr name="Picture 55" id="5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338902" y="7242218"/>
            <a:ext cx="3244338" cy="679919"/>
          </a:xfrm>
          <a:prstGeom prst="rect">
            <a:avLst/>
          </a:prstGeom>
        </p:spPr>
      </p:pic>
      <p:sp>
        <p:nvSpPr>
          <p:cNvPr name="TextBox 56" id="56"/>
          <p:cNvSpPr txBox="true"/>
          <p:nvPr/>
        </p:nvSpPr>
        <p:spPr>
          <a:xfrm rot="0">
            <a:off x="1609264" y="6615798"/>
            <a:ext cx="1912178" cy="160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4"/>
              </a:lnSpc>
            </a:pPr>
            <a:r>
              <a:rPr lang="en-US" sz="11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Supplier Diversification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609264" y="7256274"/>
            <a:ext cx="1912178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Logistics Optimization</a:t>
            </a:r>
          </a:p>
        </p:txBody>
      </p:sp>
      <p:pic>
        <p:nvPicPr>
          <p:cNvPr name="Picture 58" id="58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338072" y="7903589"/>
            <a:ext cx="3254305" cy="681580"/>
          </a:xfrm>
          <a:prstGeom prst="rect">
            <a:avLst/>
          </a:prstGeom>
        </p:spPr>
      </p:pic>
      <p:sp>
        <p:nvSpPr>
          <p:cNvPr name="TextBox 59" id="59"/>
          <p:cNvSpPr txBox="true"/>
          <p:nvPr/>
        </p:nvSpPr>
        <p:spPr>
          <a:xfrm rot="0">
            <a:off x="1609264" y="7918475"/>
            <a:ext cx="2506930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Stock Management</a:t>
            </a:r>
          </a:p>
        </p:txBody>
      </p:sp>
      <p:pic>
        <p:nvPicPr>
          <p:cNvPr name="Picture 60" id="60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339116" y="8567050"/>
            <a:ext cx="3241774" cy="679492"/>
          </a:xfrm>
          <a:prstGeom prst="rect">
            <a:avLst/>
          </a:prstGeom>
        </p:spPr>
      </p:pic>
      <p:sp>
        <p:nvSpPr>
          <p:cNvPr name="TextBox 61" id="61"/>
          <p:cNvSpPr txBox="true"/>
          <p:nvPr/>
        </p:nvSpPr>
        <p:spPr>
          <a:xfrm rot="0">
            <a:off x="1609264" y="8580892"/>
            <a:ext cx="1912178" cy="180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Monitoring Technology</a:t>
            </a:r>
          </a:p>
        </p:txBody>
      </p:sp>
      <p:grpSp>
        <p:nvGrpSpPr>
          <p:cNvPr name="Group 62" id="62"/>
          <p:cNvGrpSpPr/>
          <p:nvPr/>
        </p:nvGrpSpPr>
        <p:grpSpPr>
          <a:xfrm rot="0">
            <a:off x="15010541" y="7355065"/>
            <a:ext cx="890884" cy="238504"/>
            <a:chOff x="0" y="0"/>
            <a:chExt cx="234636" cy="62816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234636" cy="62816"/>
            </a:xfrm>
            <a:custGeom>
              <a:avLst/>
              <a:gdLst/>
              <a:ahLst/>
              <a:cxnLst/>
              <a:rect r="r" b="b" t="t" l="l"/>
              <a:pathLst>
                <a:path h="62816" w="234636">
                  <a:moveTo>
                    <a:pt x="31408" y="0"/>
                  </a:moveTo>
                  <a:lnTo>
                    <a:pt x="203228" y="0"/>
                  </a:lnTo>
                  <a:cubicBezTo>
                    <a:pt x="211558" y="0"/>
                    <a:pt x="219547" y="3309"/>
                    <a:pt x="225437" y="9199"/>
                  </a:cubicBezTo>
                  <a:cubicBezTo>
                    <a:pt x="231327" y="15089"/>
                    <a:pt x="234636" y="23078"/>
                    <a:pt x="234636" y="31408"/>
                  </a:cubicBezTo>
                  <a:lnTo>
                    <a:pt x="234636" y="31408"/>
                  </a:lnTo>
                  <a:cubicBezTo>
                    <a:pt x="234636" y="39738"/>
                    <a:pt x="231327" y="47727"/>
                    <a:pt x="225437" y="53617"/>
                  </a:cubicBezTo>
                  <a:cubicBezTo>
                    <a:pt x="219547" y="59507"/>
                    <a:pt x="211558" y="62816"/>
                    <a:pt x="203228" y="62816"/>
                  </a:cubicBezTo>
                  <a:lnTo>
                    <a:pt x="31408" y="62816"/>
                  </a:lnTo>
                  <a:cubicBezTo>
                    <a:pt x="23078" y="62816"/>
                    <a:pt x="15089" y="59507"/>
                    <a:pt x="9199" y="53617"/>
                  </a:cubicBezTo>
                  <a:cubicBezTo>
                    <a:pt x="3309" y="47727"/>
                    <a:pt x="0" y="39738"/>
                    <a:pt x="0" y="31408"/>
                  </a:cubicBezTo>
                  <a:lnTo>
                    <a:pt x="0" y="31408"/>
                  </a:lnTo>
                  <a:cubicBezTo>
                    <a:pt x="0" y="23078"/>
                    <a:pt x="3309" y="15089"/>
                    <a:pt x="9199" y="9199"/>
                  </a:cubicBezTo>
                  <a:cubicBezTo>
                    <a:pt x="15089" y="3309"/>
                    <a:pt x="23078" y="0"/>
                    <a:pt x="31408" y="0"/>
                  </a:cubicBezTo>
                  <a:close/>
                </a:path>
              </a:pathLst>
            </a:custGeom>
            <a:solidFill>
              <a:srgbClr val="9163F3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38100"/>
              <a:ext cx="234636" cy="100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5010541" y="7709982"/>
            <a:ext cx="1936036" cy="238504"/>
            <a:chOff x="0" y="0"/>
            <a:chExt cx="509903" cy="62816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509903" cy="62816"/>
            </a:xfrm>
            <a:custGeom>
              <a:avLst/>
              <a:gdLst/>
              <a:ahLst/>
              <a:cxnLst/>
              <a:rect r="r" b="b" t="t" l="l"/>
              <a:pathLst>
                <a:path h="62816" w="509903">
                  <a:moveTo>
                    <a:pt x="31408" y="0"/>
                  </a:moveTo>
                  <a:lnTo>
                    <a:pt x="478495" y="0"/>
                  </a:lnTo>
                  <a:cubicBezTo>
                    <a:pt x="486825" y="0"/>
                    <a:pt x="494813" y="3309"/>
                    <a:pt x="500703" y="9199"/>
                  </a:cubicBezTo>
                  <a:cubicBezTo>
                    <a:pt x="506593" y="15089"/>
                    <a:pt x="509903" y="23078"/>
                    <a:pt x="509903" y="31408"/>
                  </a:cubicBezTo>
                  <a:lnTo>
                    <a:pt x="509903" y="31408"/>
                  </a:lnTo>
                  <a:cubicBezTo>
                    <a:pt x="509903" y="39738"/>
                    <a:pt x="506593" y="47727"/>
                    <a:pt x="500703" y="53617"/>
                  </a:cubicBezTo>
                  <a:cubicBezTo>
                    <a:pt x="494813" y="59507"/>
                    <a:pt x="486825" y="62816"/>
                    <a:pt x="478495" y="62816"/>
                  </a:cubicBezTo>
                  <a:lnTo>
                    <a:pt x="31408" y="62816"/>
                  </a:lnTo>
                  <a:cubicBezTo>
                    <a:pt x="23078" y="62816"/>
                    <a:pt x="15089" y="59507"/>
                    <a:pt x="9199" y="53617"/>
                  </a:cubicBezTo>
                  <a:cubicBezTo>
                    <a:pt x="3309" y="47727"/>
                    <a:pt x="0" y="39738"/>
                    <a:pt x="0" y="31408"/>
                  </a:cubicBezTo>
                  <a:lnTo>
                    <a:pt x="0" y="31408"/>
                  </a:lnTo>
                  <a:cubicBezTo>
                    <a:pt x="0" y="23078"/>
                    <a:pt x="3309" y="15089"/>
                    <a:pt x="9199" y="9199"/>
                  </a:cubicBezTo>
                  <a:cubicBezTo>
                    <a:pt x="15089" y="3309"/>
                    <a:pt x="23078" y="0"/>
                    <a:pt x="31408" y="0"/>
                  </a:cubicBezTo>
                  <a:close/>
                </a:path>
              </a:pathLst>
            </a:custGeom>
            <a:solidFill>
              <a:srgbClr val="FFB798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38100"/>
              <a:ext cx="509903" cy="100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8" id="68"/>
          <p:cNvSpPr txBox="true"/>
          <p:nvPr/>
        </p:nvSpPr>
        <p:spPr>
          <a:xfrm rot="0">
            <a:off x="15176825" y="7363192"/>
            <a:ext cx="489847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9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Success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5176825" y="7718109"/>
            <a:ext cx="572900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9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Failed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15010541" y="8483309"/>
            <a:ext cx="816125" cy="238504"/>
            <a:chOff x="0" y="0"/>
            <a:chExt cx="214946" cy="6281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214946" cy="62816"/>
            </a:xfrm>
            <a:custGeom>
              <a:avLst/>
              <a:gdLst/>
              <a:ahLst/>
              <a:cxnLst/>
              <a:rect r="r" b="b" t="t" l="l"/>
              <a:pathLst>
                <a:path h="62816" w="214946">
                  <a:moveTo>
                    <a:pt x="31408" y="0"/>
                  </a:moveTo>
                  <a:lnTo>
                    <a:pt x="183538" y="0"/>
                  </a:lnTo>
                  <a:cubicBezTo>
                    <a:pt x="191868" y="0"/>
                    <a:pt x="199857" y="3309"/>
                    <a:pt x="205747" y="9199"/>
                  </a:cubicBezTo>
                  <a:cubicBezTo>
                    <a:pt x="211637" y="15089"/>
                    <a:pt x="214946" y="23078"/>
                    <a:pt x="214946" y="31408"/>
                  </a:cubicBezTo>
                  <a:lnTo>
                    <a:pt x="214946" y="31408"/>
                  </a:lnTo>
                  <a:cubicBezTo>
                    <a:pt x="214946" y="39738"/>
                    <a:pt x="211637" y="47727"/>
                    <a:pt x="205747" y="53617"/>
                  </a:cubicBezTo>
                  <a:cubicBezTo>
                    <a:pt x="199857" y="59507"/>
                    <a:pt x="191868" y="62816"/>
                    <a:pt x="183538" y="62816"/>
                  </a:cubicBezTo>
                  <a:lnTo>
                    <a:pt x="31408" y="62816"/>
                  </a:lnTo>
                  <a:cubicBezTo>
                    <a:pt x="23078" y="62816"/>
                    <a:pt x="15089" y="59507"/>
                    <a:pt x="9199" y="53617"/>
                  </a:cubicBezTo>
                  <a:cubicBezTo>
                    <a:pt x="3309" y="47727"/>
                    <a:pt x="0" y="39738"/>
                    <a:pt x="0" y="31408"/>
                  </a:cubicBezTo>
                  <a:lnTo>
                    <a:pt x="0" y="31408"/>
                  </a:lnTo>
                  <a:cubicBezTo>
                    <a:pt x="0" y="23078"/>
                    <a:pt x="3309" y="15089"/>
                    <a:pt x="9199" y="9199"/>
                  </a:cubicBezTo>
                  <a:cubicBezTo>
                    <a:pt x="15089" y="3309"/>
                    <a:pt x="23078" y="0"/>
                    <a:pt x="31408" y="0"/>
                  </a:cubicBezTo>
                  <a:close/>
                </a:path>
              </a:pathLst>
            </a:custGeom>
            <a:solidFill>
              <a:srgbClr val="9163F3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38100"/>
              <a:ext cx="214946" cy="100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15010541" y="8838226"/>
            <a:ext cx="1936036" cy="238504"/>
            <a:chOff x="0" y="0"/>
            <a:chExt cx="509903" cy="62816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509903" cy="62816"/>
            </a:xfrm>
            <a:custGeom>
              <a:avLst/>
              <a:gdLst/>
              <a:ahLst/>
              <a:cxnLst/>
              <a:rect r="r" b="b" t="t" l="l"/>
              <a:pathLst>
                <a:path h="62816" w="509903">
                  <a:moveTo>
                    <a:pt x="31408" y="0"/>
                  </a:moveTo>
                  <a:lnTo>
                    <a:pt x="478495" y="0"/>
                  </a:lnTo>
                  <a:cubicBezTo>
                    <a:pt x="486825" y="0"/>
                    <a:pt x="494813" y="3309"/>
                    <a:pt x="500703" y="9199"/>
                  </a:cubicBezTo>
                  <a:cubicBezTo>
                    <a:pt x="506593" y="15089"/>
                    <a:pt x="509903" y="23078"/>
                    <a:pt x="509903" y="31408"/>
                  </a:cubicBezTo>
                  <a:lnTo>
                    <a:pt x="509903" y="31408"/>
                  </a:lnTo>
                  <a:cubicBezTo>
                    <a:pt x="509903" y="39738"/>
                    <a:pt x="506593" y="47727"/>
                    <a:pt x="500703" y="53617"/>
                  </a:cubicBezTo>
                  <a:cubicBezTo>
                    <a:pt x="494813" y="59507"/>
                    <a:pt x="486825" y="62816"/>
                    <a:pt x="478495" y="62816"/>
                  </a:cubicBezTo>
                  <a:lnTo>
                    <a:pt x="31408" y="62816"/>
                  </a:lnTo>
                  <a:cubicBezTo>
                    <a:pt x="23078" y="62816"/>
                    <a:pt x="15089" y="59507"/>
                    <a:pt x="9199" y="53617"/>
                  </a:cubicBezTo>
                  <a:cubicBezTo>
                    <a:pt x="3309" y="47727"/>
                    <a:pt x="0" y="39738"/>
                    <a:pt x="0" y="31408"/>
                  </a:cubicBezTo>
                  <a:lnTo>
                    <a:pt x="0" y="31408"/>
                  </a:lnTo>
                  <a:cubicBezTo>
                    <a:pt x="0" y="23078"/>
                    <a:pt x="3309" y="15089"/>
                    <a:pt x="9199" y="9199"/>
                  </a:cubicBezTo>
                  <a:cubicBezTo>
                    <a:pt x="15089" y="3309"/>
                    <a:pt x="23078" y="0"/>
                    <a:pt x="31408" y="0"/>
                  </a:cubicBezTo>
                  <a:close/>
                </a:path>
              </a:pathLst>
            </a:custGeom>
            <a:solidFill>
              <a:srgbClr val="FFB798"/>
            </a:solidFill>
          </p:spPr>
        </p:sp>
        <p:sp>
          <p:nvSpPr>
            <p:cNvPr name="TextBox 75" id="75"/>
            <p:cNvSpPr txBox="true"/>
            <p:nvPr/>
          </p:nvSpPr>
          <p:spPr>
            <a:xfrm>
              <a:off x="0" y="-38100"/>
              <a:ext cx="509903" cy="100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6" id="76"/>
          <p:cNvSpPr txBox="true"/>
          <p:nvPr/>
        </p:nvSpPr>
        <p:spPr>
          <a:xfrm rot="0">
            <a:off x="15176825" y="8491436"/>
            <a:ext cx="489847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9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Success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5176825" y="8846353"/>
            <a:ext cx="572900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999">
                <a:solidFill>
                  <a:srgbClr val="171242"/>
                </a:solidFill>
                <a:latin typeface="Raleway"/>
                <a:ea typeface="Raleway"/>
                <a:cs typeface="Raleway"/>
                <a:sym typeface="Raleway"/>
              </a:rPr>
              <a:t>Failed</a:t>
            </a:r>
          </a:p>
        </p:txBody>
      </p:sp>
      <p:sp>
        <p:nvSpPr>
          <p:cNvPr name="Freeform 78" id="78"/>
          <p:cNvSpPr/>
          <p:nvPr/>
        </p:nvSpPr>
        <p:spPr>
          <a:xfrm flipH="false" flipV="false" rot="0">
            <a:off x="17462772" y="-150197"/>
            <a:ext cx="825228" cy="1178897"/>
          </a:xfrm>
          <a:custGeom>
            <a:avLst/>
            <a:gdLst/>
            <a:ahLst/>
            <a:cxnLst/>
            <a:rect r="r" b="b" t="t" l="l"/>
            <a:pathLst>
              <a:path h="1178897" w="825228">
                <a:moveTo>
                  <a:pt x="0" y="0"/>
                </a:moveTo>
                <a:lnTo>
                  <a:pt x="825228" y="0"/>
                </a:lnTo>
                <a:lnTo>
                  <a:pt x="825228" y="1178897"/>
                </a:lnTo>
                <a:lnTo>
                  <a:pt x="0" y="11788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4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DAGu0Kl4cI8</dc:identifier>
  <dcterms:modified xsi:type="dcterms:W3CDTF">2011-08-01T06:04:30Z</dcterms:modified>
  <cp:revision>1</cp:revision>
  <dc:title>Purple and White Gradient Tech Monthly KPI Review Presentation</dc:title>
</cp:coreProperties>
</file>