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Gordita Bold" charset="1" panose="00000000000000000000"/>
      <p:regular r:id="rId16"/>
    </p:embeddedFont>
    <p:embeddedFont>
      <p:font typeface="Mont" charset="1" panose="00000500000000000000"/>
      <p:regular r:id="rId17"/>
    </p:embeddedFont>
    <p:embeddedFont>
      <p:font typeface="Mont Bold" charset="1" panose="000008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jpe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jpe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24.png" Type="http://schemas.openxmlformats.org/officeDocument/2006/relationships/image"/><Relationship Id="rId14" Target="../media/image25.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17" Target="../media/image48.jpeg" Type="http://schemas.openxmlformats.org/officeDocument/2006/relationships/image"/><Relationship Id="rId18" Target="../media/image49.jpeg" Type="http://schemas.openxmlformats.org/officeDocument/2006/relationships/image"/><Relationship Id="rId19" Target="../media/image17.png" Type="http://schemas.openxmlformats.org/officeDocument/2006/relationships/image"/><Relationship Id="rId2" Target="../media/image1.jpeg" Type="http://schemas.openxmlformats.org/officeDocument/2006/relationships/image"/><Relationship Id="rId20" Target="../media/image18.sv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26.png" Type="http://schemas.openxmlformats.org/officeDocument/2006/relationships/image"/><Relationship Id="rId17" Target="../media/image27.svg" Type="http://schemas.openxmlformats.org/officeDocument/2006/relationships/image"/><Relationship Id="rId18" Target="../media/image28.png" Type="http://schemas.openxmlformats.org/officeDocument/2006/relationships/image"/><Relationship Id="rId19" Target="../media/image29.svg" Type="http://schemas.openxmlformats.org/officeDocument/2006/relationships/image"/><Relationship Id="rId2" Target="../media/image1.jpe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17.png" Type="http://schemas.openxmlformats.org/officeDocument/2006/relationships/image"/><Relationship Id="rId23" Target="../media/image18.sv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jpe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24.png" Type="http://schemas.openxmlformats.org/officeDocument/2006/relationships/image"/><Relationship Id="rId14" Target="../media/image25.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17" Target="../media/image26.png" Type="http://schemas.openxmlformats.org/officeDocument/2006/relationships/image"/><Relationship Id="rId18" Target="../media/image27.svg" Type="http://schemas.openxmlformats.org/officeDocument/2006/relationships/image"/><Relationship Id="rId19" Target="../media/image28.png" Type="http://schemas.openxmlformats.org/officeDocument/2006/relationships/image"/><Relationship Id="rId2" Target="../media/image1.jpeg" Type="http://schemas.openxmlformats.org/officeDocument/2006/relationships/image"/><Relationship Id="rId20" Target="../media/image29.svg" Type="http://schemas.openxmlformats.org/officeDocument/2006/relationships/image"/><Relationship Id="rId21" Target="../media/image17.png" Type="http://schemas.openxmlformats.org/officeDocument/2006/relationships/image"/><Relationship Id="rId22" Target="../media/image18.sv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13.png" Type="http://schemas.openxmlformats.org/officeDocument/2006/relationships/image"/><Relationship Id="rId14" Target="../media/image14.svg" Type="http://schemas.openxmlformats.org/officeDocument/2006/relationships/image"/><Relationship Id="rId15" Target="../media/image24.png" Type="http://schemas.openxmlformats.org/officeDocument/2006/relationships/image"/><Relationship Id="rId16" Target="../media/image25.svg" Type="http://schemas.openxmlformats.org/officeDocument/2006/relationships/image"/><Relationship Id="rId17" Target="../media/image19.png" Type="http://schemas.openxmlformats.org/officeDocument/2006/relationships/image"/><Relationship Id="rId18" Target="../media/image20.svg" Type="http://schemas.openxmlformats.org/officeDocument/2006/relationships/image"/><Relationship Id="rId19" Target="../media/image32.png" Type="http://schemas.openxmlformats.org/officeDocument/2006/relationships/image"/><Relationship Id="rId2" Target="../media/image1.jpeg" Type="http://schemas.openxmlformats.org/officeDocument/2006/relationships/image"/><Relationship Id="rId20" Target="../media/image33.svg" Type="http://schemas.openxmlformats.org/officeDocument/2006/relationships/image"/><Relationship Id="rId21" Target="../media/image34.png" Type="http://schemas.openxmlformats.org/officeDocument/2006/relationships/image"/><Relationship Id="rId22" Target="../media/image35.svg" Type="http://schemas.openxmlformats.org/officeDocument/2006/relationships/image"/><Relationship Id="rId23" Target="../media/image17.png" Type="http://schemas.openxmlformats.org/officeDocument/2006/relationships/image"/><Relationship Id="rId24" Target="../media/image18.sv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26.png" Type="http://schemas.openxmlformats.org/officeDocument/2006/relationships/image"/><Relationship Id="rId12" Target="../media/image27.svg" Type="http://schemas.openxmlformats.org/officeDocument/2006/relationships/image"/><Relationship Id="rId13" Target="../media/image36.png" Type="http://schemas.openxmlformats.org/officeDocument/2006/relationships/image"/><Relationship Id="rId14" Target="../media/image37.svg" Type="http://schemas.openxmlformats.org/officeDocument/2006/relationships/image"/><Relationship Id="rId15" Target="../media/image28.png" Type="http://schemas.openxmlformats.org/officeDocument/2006/relationships/image"/><Relationship Id="rId16" Target="../media/image29.svg" Type="http://schemas.openxmlformats.org/officeDocument/2006/relationships/image"/><Relationship Id="rId17" Target="../media/image13.png" Type="http://schemas.openxmlformats.org/officeDocument/2006/relationships/image"/><Relationship Id="rId18" Target="../media/image14.svg" Type="http://schemas.openxmlformats.org/officeDocument/2006/relationships/image"/><Relationship Id="rId19" Target="../media/image24.png" Type="http://schemas.openxmlformats.org/officeDocument/2006/relationships/image"/><Relationship Id="rId2" Target="../media/image1.jpeg" Type="http://schemas.openxmlformats.org/officeDocument/2006/relationships/image"/><Relationship Id="rId20" Target="../media/image25.svg" Type="http://schemas.openxmlformats.org/officeDocument/2006/relationships/image"/><Relationship Id="rId21" Target="../media/image19.png" Type="http://schemas.openxmlformats.org/officeDocument/2006/relationships/image"/><Relationship Id="rId22" Target="../media/image20.svg" Type="http://schemas.openxmlformats.org/officeDocument/2006/relationships/image"/><Relationship Id="rId23" Target="../media/image38.png" Type="http://schemas.openxmlformats.org/officeDocument/2006/relationships/image"/><Relationship Id="rId24" Target="../media/image17.png" Type="http://schemas.openxmlformats.org/officeDocument/2006/relationships/image"/><Relationship Id="rId25" Target="../media/image18.sv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24.png" Type="http://schemas.openxmlformats.org/officeDocument/2006/relationships/image"/><Relationship Id="rId14" Target="../media/image25.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17" Target="../media/image39.png" Type="http://schemas.openxmlformats.org/officeDocument/2006/relationships/image"/><Relationship Id="rId18" Target="../media/image40.png" Type="http://schemas.openxmlformats.org/officeDocument/2006/relationships/image"/><Relationship Id="rId19" Target="../media/image41.png" Type="http://schemas.openxmlformats.org/officeDocument/2006/relationships/image"/><Relationship Id="rId2" Target="../media/image1.jpeg" Type="http://schemas.openxmlformats.org/officeDocument/2006/relationships/image"/><Relationship Id="rId20" Target="../media/image42.png" Type="http://schemas.openxmlformats.org/officeDocument/2006/relationships/image"/><Relationship Id="rId21" Target="../media/image43.svg" Type="http://schemas.openxmlformats.org/officeDocument/2006/relationships/image"/><Relationship Id="rId22" Target="../media/image17.png" Type="http://schemas.openxmlformats.org/officeDocument/2006/relationships/image"/><Relationship Id="rId23" Target="../media/image18.sv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24.png" Type="http://schemas.openxmlformats.org/officeDocument/2006/relationships/image"/><Relationship Id="rId14" Target="../media/image25.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17" Target="../media/image17.png" Type="http://schemas.openxmlformats.org/officeDocument/2006/relationships/image"/><Relationship Id="rId18" Target="../media/image18.svg" Type="http://schemas.openxmlformats.org/officeDocument/2006/relationships/image"/><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24.png" Type="http://schemas.openxmlformats.org/officeDocument/2006/relationships/image"/><Relationship Id="rId14" Target="../media/image25.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17" Target="../media/image28.png" Type="http://schemas.openxmlformats.org/officeDocument/2006/relationships/image"/><Relationship Id="rId18" Target="../media/image29.svg" Type="http://schemas.openxmlformats.org/officeDocument/2006/relationships/image"/><Relationship Id="rId19" Target="../media/image26.png" Type="http://schemas.openxmlformats.org/officeDocument/2006/relationships/image"/><Relationship Id="rId2" Target="../media/image1.jpeg" Type="http://schemas.openxmlformats.org/officeDocument/2006/relationships/image"/><Relationship Id="rId20" Target="../media/image27.svg" Type="http://schemas.openxmlformats.org/officeDocument/2006/relationships/image"/><Relationship Id="rId21" Target="../media/image44.png" Type="http://schemas.openxmlformats.org/officeDocument/2006/relationships/image"/><Relationship Id="rId22" Target="../media/image45.svg" Type="http://schemas.openxmlformats.org/officeDocument/2006/relationships/image"/><Relationship Id="rId23" Target="../media/image4.png" Type="http://schemas.openxmlformats.org/officeDocument/2006/relationships/image"/><Relationship Id="rId24" Target="../media/image5.svg" Type="http://schemas.openxmlformats.org/officeDocument/2006/relationships/image"/><Relationship Id="rId25" Target="../media/image17.png" Type="http://schemas.openxmlformats.org/officeDocument/2006/relationships/image"/><Relationship Id="rId26" Target="../media/image18.sv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24.png" Type="http://schemas.openxmlformats.org/officeDocument/2006/relationships/image"/><Relationship Id="rId14" Target="../media/image25.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17" Target="../media/image28.png" Type="http://schemas.openxmlformats.org/officeDocument/2006/relationships/image"/><Relationship Id="rId18" Target="../media/image29.svg" Type="http://schemas.openxmlformats.org/officeDocument/2006/relationships/image"/><Relationship Id="rId19" Target="../media/image26.png" Type="http://schemas.openxmlformats.org/officeDocument/2006/relationships/image"/><Relationship Id="rId2" Target="../media/image1.jpeg" Type="http://schemas.openxmlformats.org/officeDocument/2006/relationships/image"/><Relationship Id="rId20" Target="../media/image27.svg" Type="http://schemas.openxmlformats.org/officeDocument/2006/relationships/image"/><Relationship Id="rId21" Target="../media/image46.png" Type="http://schemas.openxmlformats.org/officeDocument/2006/relationships/image"/><Relationship Id="rId22" Target="../media/image47.svg" Type="http://schemas.openxmlformats.org/officeDocument/2006/relationships/image"/><Relationship Id="rId23" Target="../media/image17.png" Type="http://schemas.openxmlformats.org/officeDocument/2006/relationships/image"/><Relationship Id="rId24" Target="../media/image18.sv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false" flipV="false" rot="0">
            <a:off x="5239611" y="2568437"/>
            <a:ext cx="4001459" cy="4083122"/>
          </a:xfrm>
          <a:custGeom>
            <a:avLst/>
            <a:gdLst/>
            <a:ahLst/>
            <a:cxnLst/>
            <a:rect r="r" b="b" t="t" l="l"/>
            <a:pathLst>
              <a:path h="4083122" w="4001459">
                <a:moveTo>
                  <a:pt x="0" y="0"/>
                </a:moveTo>
                <a:lnTo>
                  <a:pt x="4001459" y="0"/>
                </a:lnTo>
                <a:lnTo>
                  <a:pt x="4001459" y="4083121"/>
                </a:lnTo>
                <a:lnTo>
                  <a:pt x="0" y="40831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460100" y="1534132"/>
            <a:ext cx="6991545" cy="4206526"/>
          </a:xfrm>
          <a:prstGeom prst="rect">
            <a:avLst/>
          </a:prstGeom>
        </p:spPr>
        <p:txBody>
          <a:bodyPr anchor="t" rtlCol="false" tIns="0" lIns="0" bIns="0" rIns="0">
            <a:spAutoFit/>
          </a:bodyPr>
          <a:lstStyle/>
          <a:p>
            <a:pPr algn="l">
              <a:lnSpc>
                <a:spcPts val="34319"/>
              </a:lnSpc>
            </a:pPr>
            <a:r>
              <a:rPr lang="en-US" b="true" sz="24513" spc="-1519">
                <a:solidFill>
                  <a:srgbClr val="032E50"/>
                </a:solidFill>
                <a:latin typeface="Gordita Bold"/>
                <a:ea typeface="Gordita Bold"/>
                <a:cs typeface="Gordita Bold"/>
                <a:sym typeface="Gordita Bold"/>
              </a:rPr>
              <a:t>SEO</a:t>
            </a:r>
          </a:p>
        </p:txBody>
      </p:sp>
      <p:sp>
        <p:nvSpPr>
          <p:cNvPr name="Freeform 5" id="5"/>
          <p:cNvSpPr/>
          <p:nvPr/>
        </p:nvSpPr>
        <p:spPr>
          <a:xfrm flipH="false" flipV="false" rot="0">
            <a:off x="5710433" y="3046386"/>
            <a:ext cx="1643596" cy="1643596"/>
          </a:xfrm>
          <a:custGeom>
            <a:avLst/>
            <a:gdLst/>
            <a:ahLst/>
            <a:cxnLst/>
            <a:rect r="r" b="b" t="t" l="l"/>
            <a:pathLst>
              <a:path h="1643596" w="1643596">
                <a:moveTo>
                  <a:pt x="0" y="0"/>
                </a:moveTo>
                <a:lnTo>
                  <a:pt x="1643596" y="0"/>
                </a:lnTo>
                <a:lnTo>
                  <a:pt x="1643596" y="1643596"/>
                </a:lnTo>
                <a:lnTo>
                  <a:pt x="0" y="16435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9" id="9"/>
          <p:cNvGrpSpPr/>
          <p:nvPr/>
        </p:nvGrpSpPr>
        <p:grpSpPr>
          <a:xfrm rot="0">
            <a:off x="10763351" y="-636986"/>
            <a:ext cx="8628549" cy="11560971"/>
            <a:chOff x="0" y="0"/>
            <a:chExt cx="1336788" cy="1791097"/>
          </a:xfrm>
        </p:grpSpPr>
        <p:sp>
          <p:nvSpPr>
            <p:cNvPr name="Freeform 10" id="10"/>
            <p:cNvSpPr/>
            <p:nvPr/>
          </p:nvSpPr>
          <p:spPr>
            <a:xfrm flipH="false" flipV="false" rot="0">
              <a:off x="0" y="0"/>
              <a:ext cx="1336788" cy="1791097"/>
            </a:xfrm>
            <a:custGeom>
              <a:avLst/>
              <a:gdLst/>
              <a:ahLst/>
              <a:cxnLst/>
              <a:rect r="r" b="b" t="t" l="l"/>
              <a:pathLst>
                <a:path h="1791097" w="1336788">
                  <a:moveTo>
                    <a:pt x="0" y="0"/>
                  </a:moveTo>
                  <a:lnTo>
                    <a:pt x="1336788" y="0"/>
                  </a:lnTo>
                  <a:lnTo>
                    <a:pt x="1336788" y="1791097"/>
                  </a:lnTo>
                  <a:lnTo>
                    <a:pt x="0" y="1791097"/>
                  </a:lnTo>
                  <a:close/>
                </a:path>
              </a:pathLst>
            </a:custGeom>
            <a:blipFill>
              <a:blip r:embed="rId13"/>
              <a:stretch>
                <a:fillRect l="-66349" t="0" r="-12297" b="0"/>
              </a:stretch>
            </a:blipFill>
          </p:spPr>
        </p:sp>
      </p:grpSp>
      <p:sp>
        <p:nvSpPr>
          <p:cNvPr name="Freeform 11" id="11"/>
          <p:cNvSpPr/>
          <p:nvPr/>
        </p:nvSpPr>
        <p:spPr>
          <a:xfrm flipH="true" flipV="false" rot="-5400000">
            <a:off x="11077062" y="994122"/>
            <a:ext cx="16946577" cy="13684361"/>
          </a:xfrm>
          <a:custGeom>
            <a:avLst/>
            <a:gdLst/>
            <a:ahLst/>
            <a:cxnLst/>
            <a:rect r="r" b="b" t="t" l="l"/>
            <a:pathLst>
              <a:path h="13684361" w="16946577">
                <a:moveTo>
                  <a:pt x="16946576" y="0"/>
                </a:moveTo>
                <a:lnTo>
                  <a:pt x="0" y="0"/>
                </a:lnTo>
                <a:lnTo>
                  <a:pt x="0" y="13684361"/>
                </a:lnTo>
                <a:lnTo>
                  <a:pt x="16946576" y="13684361"/>
                </a:lnTo>
                <a:lnTo>
                  <a:pt x="16946576"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9522268" y="4362921"/>
            <a:ext cx="5895350" cy="6085523"/>
          </a:xfrm>
          <a:custGeom>
            <a:avLst/>
            <a:gdLst/>
            <a:ahLst/>
            <a:cxnLst/>
            <a:rect r="r" b="b" t="t" l="l"/>
            <a:pathLst>
              <a:path h="6085523" w="5895350">
                <a:moveTo>
                  <a:pt x="0" y="0"/>
                </a:moveTo>
                <a:lnTo>
                  <a:pt x="5895350" y="0"/>
                </a:lnTo>
                <a:lnTo>
                  <a:pt x="5895350" y="6085523"/>
                </a:lnTo>
                <a:lnTo>
                  <a:pt x="0" y="608552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4" id="14"/>
          <p:cNvSpPr txBox="true"/>
          <p:nvPr/>
        </p:nvSpPr>
        <p:spPr>
          <a:xfrm rot="0">
            <a:off x="1460100" y="5230453"/>
            <a:ext cx="7780969" cy="1228901"/>
          </a:xfrm>
          <a:prstGeom prst="rect">
            <a:avLst/>
          </a:prstGeom>
        </p:spPr>
        <p:txBody>
          <a:bodyPr anchor="t" rtlCol="false" tIns="0" lIns="0" bIns="0" rIns="0">
            <a:spAutoFit/>
          </a:bodyPr>
          <a:lstStyle/>
          <a:p>
            <a:pPr algn="l">
              <a:lnSpc>
                <a:spcPts val="8390"/>
              </a:lnSpc>
            </a:pPr>
            <a:r>
              <a:rPr lang="en-US" sz="5993" spc="-131">
                <a:solidFill>
                  <a:srgbClr val="FFFFFF"/>
                </a:solidFill>
                <a:latin typeface="Mont"/>
                <a:ea typeface="Mont"/>
                <a:cs typeface="Mont"/>
                <a:sym typeface="Mont"/>
              </a:rPr>
              <a:t>Performance Report </a:t>
            </a:r>
          </a:p>
        </p:txBody>
      </p:sp>
      <p:sp>
        <p:nvSpPr>
          <p:cNvPr name="TextBox 15" id="15"/>
          <p:cNvSpPr txBox="true"/>
          <p:nvPr/>
        </p:nvSpPr>
        <p:spPr>
          <a:xfrm rot="0">
            <a:off x="1460100" y="6821431"/>
            <a:ext cx="6035965" cy="1000403"/>
          </a:xfrm>
          <a:prstGeom prst="rect">
            <a:avLst/>
          </a:prstGeom>
        </p:spPr>
        <p:txBody>
          <a:bodyPr anchor="t" rtlCol="false" tIns="0" lIns="0" bIns="0" rIns="0">
            <a:spAutoFit/>
          </a:bodyPr>
          <a:lstStyle/>
          <a:p>
            <a:pPr algn="l">
              <a:lnSpc>
                <a:spcPts val="3659"/>
              </a:lnSpc>
            </a:pPr>
            <a:r>
              <a:rPr lang="en-US" sz="2614">
                <a:solidFill>
                  <a:srgbClr val="032E50"/>
                </a:solidFill>
                <a:latin typeface="Mont"/>
                <a:ea typeface="Mont"/>
                <a:cs typeface="Mont"/>
                <a:sym typeface="Mont"/>
              </a:rPr>
              <a:t>Comprehensive Insights and Key Recommendations</a:t>
            </a:r>
          </a:p>
        </p:txBody>
      </p:sp>
      <p:sp>
        <p:nvSpPr>
          <p:cNvPr name="TextBox 16" id="16"/>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17" id="17"/>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18" id="18"/>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
        <p:nvSpPr>
          <p:cNvPr name="TextBox 19" id="19"/>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20" id="20"/>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Freeform 21" id="21"/>
          <p:cNvSpPr/>
          <p:nvPr/>
        </p:nvSpPr>
        <p:spPr>
          <a:xfrm flipH="true" flipV="false" rot="0">
            <a:off x="17259300" y="7415207"/>
            <a:ext cx="1754972" cy="995946"/>
          </a:xfrm>
          <a:custGeom>
            <a:avLst/>
            <a:gdLst/>
            <a:ahLst/>
            <a:cxnLst/>
            <a:rect r="r" b="b" t="t" l="l"/>
            <a:pathLst>
              <a:path h="995946" w="1754972">
                <a:moveTo>
                  <a:pt x="1754972" y="0"/>
                </a:moveTo>
                <a:lnTo>
                  <a:pt x="0" y="0"/>
                </a:lnTo>
                <a:lnTo>
                  <a:pt x="0" y="995947"/>
                </a:lnTo>
                <a:lnTo>
                  <a:pt x="1754972" y="995947"/>
                </a:lnTo>
                <a:lnTo>
                  <a:pt x="1754972"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55023" y="8430583"/>
            <a:ext cx="10438886" cy="719979"/>
            <a:chOff x="0" y="0"/>
            <a:chExt cx="2749336" cy="189624"/>
          </a:xfrm>
        </p:grpSpPr>
        <p:sp>
          <p:nvSpPr>
            <p:cNvPr name="Freeform 5" id="5"/>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6" id="6"/>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7" id="7"/>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true" flipV="false" rot="-5400000">
            <a:off x="9524665" y="-647031"/>
            <a:ext cx="16946577" cy="13684361"/>
          </a:xfrm>
          <a:custGeom>
            <a:avLst/>
            <a:gdLst/>
            <a:ahLst/>
            <a:cxnLst/>
            <a:rect r="r" b="b" t="t" l="l"/>
            <a:pathLst>
              <a:path h="13684361" w="16946577">
                <a:moveTo>
                  <a:pt x="16946577" y="0"/>
                </a:moveTo>
                <a:lnTo>
                  <a:pt x="0" y="0"/>
                </a:lnTo>
                <a:lnTo>
                  <a:pt x="0" y="13684361"/>
                </a:lnTo>
                <a:lnTo>
                  <a:pt x="16946577" y="13684361"/>
                </a:lnTo>
                <a:lnTo>
                  <a:pt x="1694657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9809754" y="3381089"/>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13">
              <a:extLst>
                <a:ext uri="{96DAC541-7B7A-43D3-8B79-37D633B846F1}">
                  <asvg:svgBlip xmlns:asvg="http://schemas.microsoft.com/office/drawing/2016/SVG/main" r:embed="rId14"/>
                </a:ext>
              </a:extLst>
            </a:blip>
            <a:stretch>
              <a:fillRect l="-836930" t="-629746" r="-85666" b="-62114"/>
            </a:stretch>
          </a:blipFill>
        </p:spPr>
      </p:sp>
      <p:sp>
        <p:nvSpPr>
          <p:cNvPr name="Freeform 12" id="12"/>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3" id="13"/>
          <p:cNvSpPr txBox="true"/>
          <p:nvPr/>
        </p:nvSpPr>
        <p:spPr>
          <a:xfrm rot="0">
            <a:off x="10166876" y="3176960"/>
            <a:ext cx="8874749"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09</a:t>
            </a:r>
          </a:p>
        </p:txBody>
      </p:sp>
      <p:grpSp>
        <p:nvGrpSpPr>
          <p:cNvPr name="Group 14" id="14"/>
          <p:cNvGrpSpPr/>
          <p:nvPr/>
        </p:nvGrpSpPr>
        <p:grpSpPr>
          <a:xfrm rot="0">
            <a:off x="8124804" y="1261210"/>
            <a:ext cx="2938261" cy="6465030"/>
            <a:chOff x="0" y="0"/>
            <a:chExt cx="520147" cy="1144474"/>
          </a:xfrm>
        </p:grpSpPr>
        <p:sp>
          <p:nvSpPr>
            <p:cNvPr name="Freeform 15" id="15"/>
            <p:cNvSpPr/>
            <p:nvPr/>
          </p:nvSpPr>
          <p:spPr>
            <a:xfrm flipH="false" flipV="false" rot="0">
              <a:off x="0" y="0"/>
              <a:ext cx="520147" cy="1144474"/>
            </a:xfrm>
            <a:custGeom>
              <a:avLst/>
              <a:gdLst/>
              <a:ahLst/>
              <a:cxnLst/>
              <a:rect r="r" b="b" t="t" l="l"/>
              <a:pathLst>
                <a:path h="1144474" w="520147">
                  <a:moveTo>
                    <a:pt x="0" y="0"/>
                  </a:moveTo>
                  <a:lnTo>
                    <a:pt x="520147" y="0"/>
                  </a:lnTo>
                  <a:lnTo>
                    <a:pt x="520147" y="1144474"/>
                  </a:lnTo>
                  <a:lnTo>
                    <a:pt x="0" y="1144474"/>
                  </a:lnTo>
                  <a:close/>
                </a:path>
              </a:pathLst>
            </a:custGeom>
            <a:blipFill>
              <a:blip r:embed="rId17"/>
              <a:stretch>
                <a:fillRect l="-23343" t="0" r="-23343" b="0"/>
              </a:stretch>
            </a:blipFill>
          </p:spPr>
        </p:sp>
      </p:grpSp>
      <p:sp>
        <p:nvSpPr>
          <p:cNvPr name="TextBox 16" id="16"/>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17" id="17"/>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18" id="18"/>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TextBox 19" id="19"/>
          <p:cNvSpPr txBox="true"/>
          <p:nvPr/>
        </p:nvSpPr>
        <p:spPr>
          <a:xfrm rot="0">
            <a:off x="1460100" y="2604177"/>
            <a:ext cx="5692306"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Thank You </a:t>
            </a:r>
          </a:p>
        </p:txBody>
      </p:sp>
      <p:sp>
        <p:nvSpPr>
          <p:cNvPr name="TextBox 20" id="20"/>
          <p:cNvSpPr txBox="true"/>
          <p:nvPr/>
        </p:nvSpPr>
        <p:spPr>
          <a:xfrm rot="0">
            <a:off x="1530501" y="6534223"/>
            <a:ext cx="5843896" cy="877735"/>
          </a:xfrm>
          <a:prstGeom prst="rect">
            <a:avLst/>
          </a:prstGeom>
        </p:spPr>
        <p:txBody>
          <a:bodyPr anchor="t" rtlCol="false" tIns="0" lIns="0" bIns="0" rIns="0">
            <a:spAutoFit/>
          </a:bodyPr>
          <a:lstStyle/>
          <a:p>
            <a:pPr algn="l">
              <a:lnSpc>
                <a:spcPts val="7104"/>
              </a:lnSpc>
            </a:pPr>
            <a:r>
              <a:rPr lang="en-US" sz="5074" spc="-147" b="true">
                <a:solidFill>
                  <a:srgbClr val="032E50"/>
                </a:solidFill>
                <a:latin typeface="Gordita Bold"/>
                <a:ea typeface="Gordita Bold"/>
                <a:cs typeface="Gordita Bold"/>
                <a:sym typeface="Gordita Bold"/>
              </a:rPr>
              <a:t>Connor Hamilton</a:t>
            </a:r>
          </a:p>
        </p:txBody>
      </p:sp>
      <p:sp>
        <p:nvSpPr>
          <p:cNvPr name="TextBox 21" id="21"/>
          <p:cNvSpPr txBox="true"/>
          <p:nvPr/>
        </p:nvSpPr>
        <p:spPr>
          <a:xfrm rot="0">
            <a:off x="1492667" y="3889325"/>
            <a:ext cx="4543845" cy="1056401"/>
          </a:xfrm>
          <a:prstGeom prst="rect">
            <a:avLst/>
          </a:prstGeom>
        </p:spPr>
        <p:txBody>
          <a:bodyPr anchor="t" rtlCol="false" tIns="0" lIns="0" bIns="0" rIns="0">
            <a:spAutoFit/>
          </a:bodyPr>
          <a:lstStyle/>
          <a:p>
            <a:pPr algn="l">
              <a:lnSpc>
                <a:spcPts val="7143"/>
              </a:lnSpc>
            </a:pPr>
            <a:r>
              <a:rPr lang="en-US" sz="5102" spc="-112">
                <a:solidFill>
                  <a:srgbClr val="032E50"/>
                </a:solidFill>
                <a:latin typeface="Mont"/>
                <a:ea typeface="Mont"/>
                <a:cs typeface="Mont"/>
                <a:sym typeface="Mont"/>
              </a:rPr>
              <a:t>for Reviewing</a:t>
            </a:r>
          </a:p>
        </p:txBody>
      </p:sp>
      <p:grpSp>
        <p:nvGrpSpPr>
          <p:cNvPr name="Group 22" id="22"/>
          <p:cNvGrpSpPr/>
          <p:nvPr/>
        </p:nvGrpSpPr>
        <p:grpSpPr>
          <a:xfrm rot="0">
            <a:off x="12609138" y="1563543"/>
            <a:ext cx="3357384" cy="7387221"/>
            <a:chOff x="0" y="0"/>
            <a:chExt cx="520147" cy="1144474"/>
          </a:xfrm>
        </p:grpSpPr>
        <p:sp>
          <p:nvSpPr>
            <p:cNvPr name="Freeform 23" id="23"/>
            <p:cNvSpPr/>
            <p:nvPr/>
          </p:nvSpPr>
          <p:spPr>
            <a:xfrm flipH="false" flipV="false" rot="0">
              <a:off x="0" y="0"/>
              <a:ext cx="520147" cy="1144474"/>
            </a:xfrm>
            <a:custGeom>
              <a:avLst/>
              <a:gdLst/>
              <a:ahLst/>
              <a:cxnLst/>
              <a:rect r="r" b="b" t="t" l="l"/>
              <a:pathLst>
                <a:path h="1144474" w="520147">
                  <a:moveTo>
                    <a:pt x="0" y="0"/>
                  </a:moveTo>
                  <a:lnTo>
                    <a:pt x="520147" y="0"/>
                  </a:lnTo>
                  <a:lnTo>
                    <a:pt x="520147" y="1144474"/>
                  </a:lnTo>
                  <a:lnTo>
                    <a:pt x="0" y="1144474"/>
                  </a:lnTo>
                  <a:close/>
                </a:path>
              </a:pathLst>
            </a:custGeom>
            <a:blipFill>
              <a:blip r:embed="rId18"/>
              <a:stretch>
                <a:fillRect l="-21784" t="0" r="-21784" b="0"/>
              </a:stretch>
            </a:blipFill>
          </p:spPr>
        </p:sp>
      </p:grpSp>
      <p:sp>
        <p:nvSpPr>
          <p:cNvPr name="TextBox 24" id="24"/>
          <p:cNvSpPr txBox="true"/>
          <p:nvPr/>
        </p:nvSpPr>
        <p:spPr>
          <a:xfrm rot="0">
            <a:off x="1530501" y="5086350"/>
            <a:ext cx="6039347" cy="462898"/>
          </a:xfrm>
          <a:prstGeom prst="rect">
            <a:avLst/>
          </a:prstGeom>
        </p:spPr>
        <p:txBody>
          <a:bodyPr anchor="t" rtlCol="false" tIns="0" lIns="0" bIns="0" rIns="0">
            <a:spAutoFit/>
          </a:bodyPr>
          <a:lstStyle/>
          <a:p>
            <a:pPr algn="l">
              <a:lnSpc>
                <a:spcPts val="3148"/>
              </a:lnSpc>
            </a:pPr>
            <a:r>
              <a:rPr lang="en-US" sz="2248">
                <a:solidFill>
                  <a:srgbClr val="032E50"/>
                </a:solidFill>
                <a:latin typeface="Mont"/>
                <a:ea typeface="Mont"/>
                <a:cs typeface="Mont"/>
                <a:sym typeface="Mont"/>
              </a:rPr>
              <a:t>We appreciate your time and attention.</a:t>
            </a:r>
          </a:p>
        </p:txBody>
      </p:sp>
      <p:sp>
        <p:nvSpPr>
          <p:cNvPr name="TextBox 25" id="25"/>
          <p:cNvSpPr txBox="true"/>
          <p:nvPr/>
        </p:nvSpPr>
        <p:spPr>
          <a:xfrm rot="0">
            <a:off x="1530501" y="6071325"/>
            <a:ext cx="2044283" cy="462898"/>
          </a:xfrm>
          <a:prstGeom prst="rect">
            <a:avLst/>
          </a:prstGeom>
        </p:spPr>
        <p:txBody>
          <a:bodyPr anchor="t" rtlCol="false" tIns="0" lIns="0" bIns="0" rIns="0">
            <a:spAutoFit/>
          </a:bodyPr>
          <a:lstStyle/>
          <a:p>
            <a:pPr algn="l">
              <a:lnSpc>
                <a:spcPts val="3148"/>
              </a:lnSpc>
            </a:pPr>
            <a:r>
              <a:rPr lang="en-US" sz="2248">
                <a:solidFill>
                  <a:srgbClr val="032E50"/>
                </a:solidFill>
                <a:latin typeface="Mont"/>
                <a:ea typeface="Mont"/>
                <a:cs typeface="Mont"/>
                <a:sym typeface="Mont"/>
              </a:rPr>
              <a:t>Prepared by</a:t>
            </a:r>
          </a:p>
        </p:txBody>
      </p:sp>
      <p:sp>
        <p:nvSpPr>
          <p:cNvPr name="Freeform 26" id="26"/>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7" id="27"/>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28" id="28"/>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8643931" y="-223219"/>
            <a:ext cx="12650653" cy="5366719"/>
            <a:chOff x="0" y="0"/>
            <a:chExt cx="1959917" cy="831445"/>
          </a:xfrm>
        </p:grpSpPr>
        <p:sp>
          <p:nvSpPr>
            <p:cNvPr name="Freeform 5" id="5"/>
            <p:cNvSpPr/>
            <p:nvPr/>
          </p:nvSpPr>
          <p:spPr>
            <a:xfrm flipH="false" flipV="false" rot="0">
              <a:off x="0" y="0"/>
              <a:ext cx="1959917" cy="831445"/>
            </a:xfrm>
            <a:custGeom>
              <a:avLst/>
              <a:gdLst/>
              <a:ahLst/>
              <a:cxnLst/>
              <a:rect r="r" b="b" t="t" l="l"/>
              <a:pathLst>
                <a:path h="831445" w="1959917">
                  <a:moveTo>
                    <a:pt x="0" y="0"/>
                  </a:moveTo>
                  <a:lnTo>
                    <a:pt x="1959917" y="0"/>
                  </a:lnTo>
                  <a:lnTo>
                    <a:pt x="1959917" y="831445"/>
                  </a:lnTo>
                  <a:lnTo>
                    <a:pt x="0" y="831445"/>
                  </a:lnTo>
                  <a:close/>
                </a:path>
              </a:pathLst>
            </a:custGeom>
            <a:blipFill>
              <a:blip r:embed="rId5"/>
              <a:stretch>
                <a:fillRect l="-19330" t="-19578" r="0" b="-60096"/>
              </a:stretch>
            </a:blipFill>
          </p:spPr>
        </p:sp>
      </p:grpSp>
      <p:sp>
        <p:nvSpPr>
          <p:cNvPr name="Freeform 6" id="6"/>
          <p:cNvSpPr/>
          <p:nvPr/>
        </p:nvSpPr>
        <p:spPr>
          <a:xfrm flipH="true" flipV="false" rot="-5400000">
            <a:off x="10507970" y="-1131130"/>
            <a:ext cx="16946577" cy="13684361"/>
          </a:xfrm>
          <a:custGeom>
            <a:avLst/>
            <a:gdLst/>
            <a:ahLst/>
            <a:cxnLst/>
            <a:rect r="r" b="b" t="t" l="l"/>
            <a:pathLst>
              <a:path h="13684361" w="16946577">
                <a:moveTo>
                  <a:pt x="16946576" y="0"/>
                </a:moveTo>
                <a:lnTo>
                  <a:pt x="0" y="0"/>
                </a:lnTo>
                <a:lnTo>
                  <a:pt x="0" y="13684360"/>
                </a:lnTo>
                <a:lnTo>
                  <a:pt x="16946576" y="13684360"/>
                </a:lnTo>
                <a:lnTo>
                  <a:pt x="16946576"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5400000">
            <a:off x="3112295" y="-232625"/>
            <a:ext cx="11063272" cy="6694979"/>
            <a:chOff x="0" y="0"/>
            <a:chExt cx="3325715" cy="2012568"/>
          </a:xfrm>
        </p:grpSpPr>
        <p:sp>
          <p:nvSpPr>
            <p:cNvPr name="Freeform 8" id="8"/>
            <p:cNvSpPr/>
            <p:nvPr/>
          </p:nvSpPr>
          <p:spPr>
            <a:xfrm flipH="false" flipV="false" rot="0">
              <a:off x="0" y="0"/>
              <a:ext cx="3325715" cy="2012568"/>
            </a:xfrm>
            <a:custGeom>
              <a:avLst/>
              <a:gdLst/>
              <a:ahLst/>
              <a:cxnLst/>
              <a:rect r="r" b="b" t="t" l="l"/>
              <a:pathLst>
                <a:path h="2012568" w="3325715">
                  <a:moveTo>
                    <a:pt x="0" y="0"/>
                  </a:moveTo>
                  <a:lnTo>
                    <a:pt x="3325715" y="0"/>
                  </a:lnTo>
                  <a:lnTo>
                    <a:pt x="3325715" y="2012568"/>
                  </a:lnTo>
                  <a:lnTo>
                    <a:pt x="0" y="2012568"/>
                  </a:lnTo>
                  <a:close/>
                </a:path>
              </a:pathLst>
            </a:custGeom>
            <a:gradFill rotWithShape="true">
              <a:gsLst>
                <a:gs pos="0">
                  <a:srgbClr val="FFFFFF">
                    <a:alpha val="100000"/>
                  </a:srgbClr>
                </a:gs>
                <a:gs pos="50000">
                  <a:srgbClr val="FFFFFF">
                    <a:alpha val="100000"/>
                  </a:srgbClr>
                </a:gs>
                <a:gs pos="100000">
                  <a:srgbClr val="FFFFFF">
                    <a:alpha val="0"/>
                  </a:srgbClr>
                </a:gs>
              </a:gsLst>
              <a:lin ang="5400000"/>
            </a:gradFill>
          </p:spPr>
        </p:sp>
        <p:sp>
          <p:nvSpPr>
            <p:cNvPr name="TextBox 9" id="9"/>
            <p:cNvSpPr txBox="true"/>
            <p:nvPr/>
          </p:nvSpPr>
          <p:spPr>
            <a:xfrm>
              <a:off x="0" y="-66675"/>
              <a:ext cx="3325715" cy="2079243"/>
            </a:xfrm>
            <a:prstGeom prst="rect">
              <a:avLst/>
            </a:prstGeom>
          </p:spPr>
          <p:txBody>
            <a:bodyPr anchor="ctr" rtlCol="false" tIns="44508" lIns="44508" bIns="44508" rIns="44508"/>
            <a:lstStyle/>
            <a:p>
              <a:pPr algn="ctr">
                <a:lnSpc>
                  <a:spcPts val="2102"/>
                </a:lnSpc>
              </a:pPr>
            </a:p>
          </p:txBody>
        </p:sp>
      </p:grpSp>
      <p:sp>
        <p:nvSpPr>
          <p:cNvPr name="Freeform 10" id="10"/>
          <p:cNvSpPr/>
          <p:nvPr/>
        </p:nvSpPr>
        <p:spPr>
          <a:xfrm flipH="false" flipV="false" rot="0">
            <a:off x="9809754" y="3381089"/>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8">
              <a:extLst>
                <a:ext uri="{96DAC541-7B7A-43D3-8B79-37D633B846F1}">
                  <asvg:svgBlip xmlns:asvg="http://schemas.microsoft.com/office/drawing/2016/SVG/main" r:embed="rId9"/>
                </a:ext>
              </a:extLst>
            </a:blip>
            <a:stretch>
              <a:fillRect l="-836930" t="-629746" r="-85666" b="-62114"/>
            </a:stretch>
          </a:blipFill>
        </p:spPr>
      </p:sp>
      <p:sp>
        <p:nvSpPr>
          <p:cNvPr name="TextBox 11" id="11"/>
          <p:cNvSpPr txBox="true"/>
          <p:nvPr/>
        </p:nvSpPr>
        <p:spPr>
          <a:xfrm rot="0">
            <a:off x="10896890" y="3176960"/>
            <a:ext cx="8144735"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01</a:t>
            </a:r>
          </a:p>
        </p:txBody>
      </p:sp>
      <p:grpSp>
        <p:nvGrpSpPr>
          <p:cNvPr name="Group 12" id="12"/>
          <p:cNvGrpSpPr/>
          <p:nvPr/>
        </p:nvGrpSpPr>
        <p:grpSpPr>
          <a:xfrm rot="0">
            <a:off x="-755023" y="8430583"/>
            <a:ext cx="10438886" cy="719979"/>
            <a:chOff x="0" y="0"/>
            <a:chExt cx="2749336" cy="189624"/>
          </a:xfrm>
        </p:grpSpPr>
        <p:sp>
          <p:nvSpPr>
            <p:cNvPr name="Freeform 13" id="13"/>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14" id="14"/>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15" id="15"/>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7876667" y="2887965"/>
            <a:ext cx="4511070" cy="4511070"/>
          </a:xfrm>
          <a:custGeom>
            <a:avLst/>
            <a:gdLst/>
            <a:ahLst/>
            <a:cxnLst/>
            <a:rect r="r" b="b" t="t" l="l"/>
            <a:pathLst>
              <a:path h="4511070" w="4511070">
                <a:moveTo>
                  <a:pt x="0" y="0"/>
                </a:moveTo>
                <a:lnTo>
                  <a:pt x="4511070" y="0"/>
                </a:lnTo>
                <a:lnTo>
                  <a:pt x="4511070" y="4511070"/>
                </a:lnTo>
                <a:lnTo>
                  <a:pt x="0" y="451107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0">
            <a:off x="13044803" y="5143500"/>
            <a:ext cx="3393433" cy="3393433"/>
          </a:xfrm>
          <a:custGeom>
            <a:avLst/>
            <a:gdLst/>
            <a:ahLst/>
            <a:cxnLst/>
            <a:rect r="r" b="b" t="t" l="l"/>
            <a:pathLst>
              <a:path h="3393433" w="3393433">
                <a:moveTo>
                  <a:pt x="0" y="0"/>
                </a:moveTo>
                <a:lnTo>
                  <a:pt x="3393433" y="0"/>
                </a:lnTo>
                <a:lnTo>
                  <a:pt x="3393433" y="3393433"/>
                </a:lnTo>
                <a:lnTo>
                  <a:pt x="0" y="339343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0" id="20"/>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21" id="21"/>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22" id="22"/>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TextBox 23" id="23"/>
          <p:cNvSpPr txBox="true"/>
          <p:nvPr/>
        </p:nvSpPr>
        <p:spPr>
          <a:xfrm rot="0">
            <a:off x="1457886" y="5315868"/>
            <a:ext cx="5485054" cy="2089341"/>
          </a:xfrm>
          <a:prstGeom prst="rect">
            <a:avLst/>
          </a:prstGeom>
        </p:spPr>
        <p:txBody>
          <a:bodyPr anchor="t" rtlCol="false" tIns="0" lIns="0" bIns="0" rIns="0">
            <a:spAutoFit/>
          </a:bodyPr>
          <a:lstStyle/>
          <a:p>
            <a:pPr algn="just">
              <a:lnSpc>
                <a:spcPts val="2043"/>
              </a:lnSpc>
            </a:pPr>
            <a:r>
              <a:rPr lang="en-US" sz="1459">
                <a:solidFill>
                  <a:srgbClr val="032E50"/>
                </a:solidFill>
                <a:latin typeface="Mont"/>
                <a:ea typeface="Mont"/>
                <a:cs typeface="Mont"/>
                <a:sym typeface="Mont"/>
              </a:rPr>
              <a:t>Lorem ipsum dolor sit amet, consectetur adipiscing elit. Aenean congue felis ut dignissim ullamcorper. Aenean commodo dapibus est, vel mattis ipsum rutrum volutpat. Vestibulum pretium fringilla leo quis vestibulum. Vestibulum eleifend consequat euismod. Aenean eleifend sem placerat libero fringilla, nec aliquet massa rhoncus. Duis varius ligula et mi lacinia venenatis. Ut mattis lorem felis, sed tincidunt purus euismod sit amet.</a:t>
            </a:r>
          </a:p>
        </p:txBody>
      </p:sp>
      <p:sp>
        <p:nvSpPr>
          <p:cNvPr name="TextBox 24" id="24"/>
          <p:cNvSpPr txBox="true"/>
          <p:nvPr/>
        </p:nvSpPr>
        <p:spPr>
          <a:xfrm rot="0">
            <a:off x="8861480" y="3760411"/>
            <a:ext cx="2541443" cy="2723558"/>
          </a:xfrm>
          <a:prstGeom prst="rect">
            <a:avLst/>
          </a:prstGeom>
        </p:spPr>
        <p:txBody>
          <a:bodyPr anchor="t" rtlCol="false" tIns="0" lIns="0" bIns="0" rIns="0">
            <a:spAutoFit/>
          </a:bodyPr>
          <a:lstStyle/>
          <a:p>
            <a:pPr algn="ctr">
              <a:lnSpc>
                <a:spcPts val="3514"/>
              </a:lnSpc>
            </a:pPr>
            <a:r>
              <a:rPr lang="en-US" sz="2510">
                <a:solidFill>
                  <a:srgbClr val="FFFFFF"/>
                </a:solidFill>
                <a:latin typeface="Mont"/>
                <a:ea typeface="Mont"/>
                <a:cs typeface="Mont"/>
                <a:sym typeface="Mont"/>
              </a:rPr>
              <a:t>Increased by 42%, from 35,200 sessions in January to 50,000 sessions in May.</a:t>
            </a:r>
          </a:p>
        </p:txBody>
      </p:sp>
      <p:sp>
        <p:nvSpPr>
          <p:cNvPr name="TextBox 25" id="25"/>
          <p:cNvSpPr txBox="true"/>
          <p:nvPr/>
        </p:nvSpPr>
        <p:spPr>
          <a:xfrm rot="0">
            <a:off x="13811218" y="5985568"/>
            <a:ext cx="1860603" cy="1585473"/>
          </a:xfrm>
          <a:prstGeom prst="rect">
            <a:avLst/>
          </a:prstGeom>
        </p:spPr>
        <p:txBody>
          <a:bodyPr anchor="t" rtlCol="false" tIns="0" lIns="0" bIns="0" rIns="0">
            <a:spAutoFit/>
          </a:bodyPr>
          <a:lstStyle/>
          <a:p>
            <a:pPr algn="ctr">
              <a:lnSpc>
                <a:spcPts val="3054"/>
              </a:lnSpc>
            </a:pPr>
            <a:r>
              <a:rPr lang="en-US" sz="2181">
                <a:solidFill>
                  <a:srgbClr val="FFFFFF"/>
                </a:solidFill>
                <a:latin typeface="Mont"/>
                <a:ea typeface="Mont"/>
                <a:cs typeface="Mont"/>
                <a:sym typeface="Mont"/>
              </a:rPr>
              <a:t>Improved from 58.4% in January to 49.6% in May</a:t>
            </a:r>
          </a:p>
        </p:txBody>
      </p:sp>
      <p:sp>
        <p:nvSpPr>
          <p:cNvPr name="TextBox 26" id="26"/>
          <p:cNvSpPr txBox="true"/>
          <p:nvPr/>
        </p:nvSpPr>
        <p:spPr>
          <a:xfrm rot="0">
            <a:off x="1460100" y="2680377"/>
            <a:ext cx="6016132"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Executive</a:t>
            </a:r>
          </a:p>
        </p:txBody>
      </p:sp>
      <p:sp>
        <p:nvSpPr>
          <p:cNvPr name="TextBox 27" id="27"/>
          <p:cNvSpPr txBox="true"/>
          <p:nvPr/>
        </p:nvSpPr>
        <p:spPr>
          <a:xfrm rot="0">
            <a:off x="1492667" y="3908375"/>
            <a:ext cx="3712837" cy="1061016"/>
          </a:xfrm>
          <a:prstGeom prst="rect">
            <a:avLst/>
          </a:prstGeom>
        </p:spPr>
        <p:txBody>
          <a:bodyPr anchor="t" rtlCol="false" tIns="0" lIns="0" bIns="0" rIns="0">
            <a:spAutoFit/>
          </a:bodyPr>
          <a:lstStyle/>
          <a:p>
            <a:pPr algn="l">
              <a:lnSpc>
                <a:spcPts val="7143"/>
              </a:lnSpc>
            </a:pPr>
            <a:r>
              <a:rPr lang="en-US" sz="5102" spc="188">
                <a:solidFill>
                  <a:srgbClr val="032E50"/>
                </a:solidFill>
                <a:latin typeface="Mont"/>
                <a:ea typeface="Mont"/>
                <a:cs typeface="Mont"/>
                <a:sym typeface="Mont"/>
              </a:rPr>
              <a:t>Summary</a:t>
            </a:r>
          </a:p>
        </p:txBody>
      </p:sp>
      <p:sp>
        <p:nvSpPr>
          <p:cNvPr name="Freeform 28" id="28"/>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9" id="29"/>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30" id="30"/>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31" id="31"/>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55023" y="8430583"/>
            <a:ext cx="10438886" cy="719979"/>
            <a:chOff x="0" y="0"/>
            <a:chExt cx="2749336" cy="189624"/>
          </a:xfrm>
        </p:grpSpPr>
        <p:sp>
          <p:nvSpPr>
            <p:cNvPr name="Freeform 5" id="5"/>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6" id="6"/>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7" id="7"/>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true" flipV="false" rot="-5400000">
            <a:off x="9524665" y="-647031"/>
            <a:ext cx="16946577" cy="13684361"/>
          </a:xfrm>
          <a:custGeom>
            <a:avLst/>
            <a:gdLst/>
            <a:ahLst/>
            <a:cxnLst/>
            <a:rect r="r" b="b" t="t" l="l"/>
            <a:pathLst>
              <a:path h="13684361" w="16946577">
                <a:moveTo>
                  <a:pt x="16946577" y="0"/>
                </a:moveTo>
                <a:lnTo>
                  <a:pt x="0" y="0"/>
                </a:lnTo>
                <a:lnTo>
                  <a:pt x="0" y="13684361"/>
                </a:lnTo>
                <a:lnTo>
                  <a:pt x="16946577" y="13684361"/>
                </a:lnTo>
                <a:lnTo>
                  <a:pt x="1694657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9809754" y="3381089"/>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13">
              <a:extLst>
                <a:ext uri="{96DAC541-7B7A-43D3-8B79-37D633B846F1}">
                  <asvg:svgBlip xmlns:asvg="http://schemas.microsoft.com/office/drawing/2016/SVG/main" r:embed="rId14"/>
                </a:ext>
              </a:extLst>
            </a:blip>
            <a:stretch>
              <a:fillRect l="-836930" t="-629746" r="-85666" b="-62114"/>
            </a:stretch>
          </a:blipFill>
        </p:spPr>
      </p:sp>
      <p:sp>
        <p:nvSpPr>
          <p:cNvPr name="Freeform 12" id="12"/>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3" id="13"/>
          <p:cNvSpPr txBox="true"/>
          <p:nvPr/>
        </p:nvSpPr>
        <p:spPr>
          <a:xfrm rot="0">
            <a:off x="10166876" y="3176960"/>
            <a:ext cx="8874749"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02</a:t>
            </a:r>
          </a:p>
        </p:txBody>
      </p:sp>
      <p:sp>
        <p:nvSpPr>
          <p:cNvPr name="Freeform 14" id="14"/>
          <p:cNvSpPr/>
          <p:nvPr/>
        </p:nvSpPr>
        <p:spPr>
          <a:xfrm flipH="false" flipV="false" rot="0">
            <a:off x="14283241" y="2465902"/>
            <a:ext cx="2498818" cy="2498818"/>
          </a:xfrm>
          <a:custGeom>
            <a:avLst/>
            <a:gdLst/>
            <a:ahLst/>
            <a:cxnLst/>
            <a:rect r="r" b="b" t="t" l="l"/>
            <a:pathLst>
              <a:path h="2498818" w="2498818">
                <a:moveTo>
                  <a:pt x="0" y="0"/>
                </a:moveTo>
                <a:lnTo>
                  <a:pt x="2498817" y="0"/>
                </a:lnTo>
                <a:lnTo>
                  <a:pt x="2498817" y="2498818"/>
                </a:lnTo>
                <a:lnTo>
                  <a:pt x="0" y="249881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5" id="15"/>
          <p:cNvSpPr/>
          <p:nvPr/>
        </p:nvSpPr>
        <p:spPr>
          <a:xfrm flipH="false" flipV="false" rot="0">
            <a:off x="8026344" y="2465902"/>
            <a:ext cx="2498818" cy="2498818"/>
          </a:xfrm>
          <a:custGeom>
            <a:avLst/>
            <a:gdLst/>
            <a:ahLst/>
            <a:cxnLst/>
            <a:rect r="r" b="b" t="t" l="l"/>
            <a:pathLst>
              <a:path h="2498818" w="2498818">
                <a:moveTo>
                  <a:pt x="0" y="0"/>
                </a:moveTo>
                <a:lnTo>
                  <a:pt x="2498817" y="0"/>
                </a:lnTo>
                <a:lnTo>
                  <a:pt x="2498817" y="2498818"/>
                </a:lnTo>
                <a:lnTo>
                  <a:pt x="0" y="249881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false" flipV="false" rot="0">
            <a:off x="8026344" y="5430168"/>
            <a:ext cx="2498818" cy="2498818"/>
          </a:xfrm>
          <a:custGeom>
            <a:avLst/>
            <a:gdLst/>
            <a:ahLst/>
            <a:cxnLst/>
            <a:rect r="r" b="b" t="t" l="l"/>
            <a:pathLst>
              <a:path h="2498818" w="2498818">
                <a:moveTo>
                  <a:pt x="0" y="0"/>
                </a:moveTo>
                <a:lnTo>
                  <a:pt x="2498817" y="0"/>
                </a:lnTo>
                <a:lnTo>
                  <a:pt x="2498817" y="2498818"/>
                </a:lnTo>
                <a:lnTo>
                  <a:pt x="0" y="249881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7" id="17"/>
          <p:cNvSpPr/>
          <p:nvPr/>
        </p:nvSpPr>
        <p:spPr>
          <a:xfrm flipH="false" flipV="false" rot="0">
            <a:off x="11155773" y="2465902"/>
            <a:ext cx="2498818" cy="2498818"/>
          </a:xfrm>
          <a:custGeom>
            <a:avLst/>
            <a:gdLst/>
            <a:ahLst/>
            <a:cxnLst/>
            <a:rect r="r" b="b" t="t" l="l"/>
            <a:pathLst>
              <a:path h="2498818" w="2498818">
                <a:moveTo>
                  <a:pt x="0" y="0"/>
                </a:moveTo>
                <a:lnTo>
                  <a:pt x="2498818" y="0"/>
                </a:lnTo>
                <a:lnTo>
                  <a:pt x="2498818" y="2498818"/>
                </a:lnTo>
                <a:lnTo>
                  <a:pt x="0" y="249881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8" id="18"/>
          <p:cNvSpPr/>
          <p:nvPr/>
        </p:nvSpPr>
        <p:spPr>
          <a:xfrm flipH="false" flipV="false" rot="0">
            <a:off x="11155773" y="5430168"/>
            <a:ext cx="2498818" cy="2498818"/>
          </a:xfrm>
          <a:custGeom>
            <a:avLst/>
            <a:gdLst/>
            <a:ahLst/>
            <a:cxnLst/>
            <a:rect r="r" b="b" t="t" l="l"/>
            <a:pathLst>
              <a:path h="2498818" w="2498818">
                <a:moveTo>
                  <a:pt x="0" y="0"/>
                </a:moveTo>
                <a:lnTo>
                  <a:pt x="2498818" y="0"/>
                </a:lnTo>
                <a:lnTo>
                  <a:pt x="2498818" y="2498818"/>
                </a:lnTo>
                <a:lnTo>
                  <a:pt x="0" y="249881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9" id="19"/>
          <p:cNvSpPr/>
          <p:nvPr/>
        </p:nvSpPr>
        <p:spPr>
          <a:xfrm flipH="false" flipV="false" rot="0">
            <a:off x="14283241" y="5430168"/>
            <a:ext cx="2498818" cy="2498818"/>
          </a:xfrm>
          <a:custGeom>
            <a:avLst/>
            <a:gdLst/>
            <a:ahLst/>
            <a:cxnLst/>
            <a:rect r="r" b="b" t="t" l="l"/>
            <a:pathLst>
              <a:path h="2498818" w="2498818">
                <a:moveTo>
                  <a:pt x="0" y="0"/>
                </a:moveTo>
                <a:lnTo>
                  <a:pt x="2498817" y="0"/>
                </a:lnTo>
                <a:lnTo>
                  <a:pt x="2498817" y="2498818"/>
                </a:lnTo>
                <a:lnTo>
                  <a:pt x="0" y="249881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0" id="20"/>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21" id="21"/>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22" id="22"/>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TextBox 23" id="23"/>
          <p:cNvSpPr txBox="true"/>
          <p:nvPr/>
        </p:nvSpPr>
        <p:spPr>
          <a:xfrm rot="0">
            <a:off x="1460100" y="2604177"/>
            <a:ext cx="6016132"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Objectives</a:t>
            </a:r>
          </a:p>
        </p:txBody>
      </p:sp>
      <p:sp>
        <p:nvSpPr>
          <p:cNvPr name="TextBox 24" id="24"/>
          <p:cNvSpPr txBox="true"/>
          <p:nvPr/>
        </p:nvSpPr>
        <p:spPr>
          <a:xfrm rot="0">
            <a:off x="1492667" y="3908375"/>
            <a:ext cx="3967262" cy="1061016"/>
          </a:xfrm>
          <a:prstGeom prst="rect">
            <a:avLst/>
          </a:prstGeom>
        </p:spPr>
        <p:txBody>
          <a:bodyPr anchor="t" rtlCol="false" tIns="0" lIns="0" bIns="0" rIns="0">
            <a:spAutoFit/>
          </a:bodyPr>
          <a:lstStyle/>
          <a:p>
            <a:pPr algn="l">
              <a:lnSpc>
                <a:spcPts val="7143"/>
              </a:lnSpc>
            </a:pPr>
            <a:r>
              <a:rPr lang="en-US" sz="5102" spc="188">
                <a:solidFill>
                  <a:srgbClr val="032E50"/>
                </a:solidFill>
                <a:latin typeface="Mont"/>
                <a:ea typeface="Mont"/>
                <a:cs typeface="Mont"/>
                <a:sym typeface="Mont"/>
              </a:rPr>
              <a:t>&amp; Strategy</a:t>
            </a:r>
          </a:p>
        </p:txBody>
      </p:sp>
      <p:sp>
        <p:nvSpPr>
          <p:cNvPr name="TextBox 25" id="25"/>
          <p:cNvSpPr txBox="true"/>
          <p:nvPr/>
        </p:nvSpPr>
        <p:spPr>
          <a:xfrm rot="0">
            <a:off x="8384629" y="6118950"/>
            <a:ext cx="1782247" cy="10450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Content Optimization &amp; Expansion</a:t>
            </a:r>
          </a:p>
        </p:txBody>
      </p:sp>
      <p:sp>
        <p:nvSpPr>
          <p:cNvPr name="TextBox 26" id="26"/>
          <p:cNvSpPr txBox="true"/>
          <p:nvPr/>
        </p:nvSpPr>
        <p:spPr>
          <a:xfrm rot="0">
            <a:off x="11609737" y="3183259"/>
            <a:ext cx="1590890" cy="10450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Increase Organic Visibility</a:t>
            </a:r>
          </a:p>
        </p:txBody>
      </p:sp>
      <p:sp>
        <p:nvSpPr>
          <p:cNvPr name="TextBox 27" id="27"/>
          <p:cNvSpPr txBox="true"/>
          <p:nvPr/>
        </p:nvSpPr>
        <p:spPr>
          <a:xfrm rot="0">
            <a:off x="14624885" y="6118950"/>
            <a:ext cx="1815529" cy="10450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Content Marketing &amp; Link Building</a:t>
            </a:r>
          </a:p>
        </p:txBody>
      </p:sp>
      <p:sp>
        <p:nvSpPr>
          <p:cNvPr name="TextBox 28" id="28"/>
          <p:cNvSpPr txBox="true"/>
          <p:nvPr/>
        </p:nvSpPr>
        <p:spPr>
          <a:xfrm rot="0">
            <a:off x="14630234" y="3183259"/>
            <a:ext cx="1804832" cy="10450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Strengthen Domain Authority</a:t>
            </a:r>
          </a:p>
        </p:txBody>
      </p:sp>
      <p:sp>
        <p:nvSpPr>
          <p:cNvPr name="TextBox 29" id="29"/>
          <p:cNvSpPr txBox="true"/>
          <p:nvPr/>
        </p:nvSpPr>
        <p:spPr>
          <a:xfrm rot="0">
            <a:off x="8536699" y="3183259"/>
            <a:ext cx="1480445" cy="10450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Technical SEO Audit &amp; Fixes</a:t>
            </a:r>
          </a:p>
        </p:txBody>
      </p:sp>
      <p:sp>
        <p:nvSpPr>
          <p:cNvPr name="TextBox 30" id="30"/>
          <p:cNvSpPr txBox="true"/>
          <p:nvPr/>
        </p:nvSpPr>
        <p:spPr>
          <a:xfrm rot="0">
            <a:off x="11382264" y="6118950"/>
            <a:ext cx="2045835" cy="10450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Improve Keyword Rankings</a:t>
            </a:r>
          </a:p>
        </p:txBody>
      </p:sp>
      <p:sp>
        <p:nvSpPr>
          <p:cNvPr name="TextBox 31" id="31"/>
          <p:cNvSpPr txBox="true"/>
          <p:nvPr/>
        </p:nvSpPr>
        <p:spPr>
          <a:xfrm rot="0">
            <a:off x="1457886" y="5315868"/>
            <a:ext cx="5485054" cy="2089341"/>
          </a:xfrm>
          <a:prstGeom prst="rect">
            <a:avLst/>
          </a:prstGeom>
        </p:spPr>
        <p:txBody>
          <a:bodyPr anchor="t" rtlCol="false" tIns="0" lIns="0" bIns="0" rIns="0">
            <a:spAutoFit/>
          </a:bodyPr>
          <a:lstStyle/>
          <a:p>
            <a:pPr algn="just">
              <a:lnSpc>
                <a:spcPts val="2043"/>
              </a:lnSpc>
            </a:pPr>
            <a:r>
              <a:rPr lang="en-US" sz="1459">
                <a:solidFill>
                  <a:srgbClr val="032E50"/>
                </a:solidFill>
                <a:latin typeface="Mont"/>
                <a:ea typeface="Mont"/>
                <a:cs typeface="Mont"/>
                <a:sym typeface="Mont"/>
              </a:rPr>
              <a:t>Lorem ipsum dolor sit amet, consectetur adipiscing elit. Aenean congue felis ut dignissim ullamcorper. Aenean commodo dapibus est, vel mattis ipsum rutrum volutpat. Vestibulum pretium fringilla leo quis vestibulum. Vestibulum eleifend consequat euismod. Aenean eleifend sem placerat libero fringilla, nec aliquet massa rhoncus. Duis varius ligula et mi lacinia venenatis. Ut mattis lorem felis, sed tincidunt purus euismod sit amet.</a:t>
            </a:r>
          </a:p>
        </p:txBody>
      </p:sp>
      <p:sp>
        <p:nvSpPr>
          <p:cNvPr name="Freeform 32" id="32"/>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33" id="33"/>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34" id="34"/>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55023" y="8430583"/>
            <a:ext cx="10438886" cy="719979"/>
            <a:chOff x="0" y="0"/>
            <a:chExt cx="2749336" cy="189624"/>
          </a:xfrm>
        </p:grpSpPr>
        <p:sp>
          <p:nvSpPr>
            <p:cNvPr name="Freeform 5" id="5"/>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6" id="6"/>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7" id="7"/>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460100" y="2615831"/>
            <a:ext cx="6837988" cy="5222514"/>
          </a:xfrm>
          <a:custGeom>
            <a:avLst/>
            <a:gdLst/>
            <a:ahLst/>
            <a:cxnLst/>
            <a:rect r="r" b="b" t="t" l="l"/>
            <a:pathLst>
              <a:path h="5222514" w="6837988">
                <a:moveTo>
                  <a:pt x="0" y="0"/>
                </a:moveTo>
                <a:lnTo>
                  <a:pt x="6837989" y="0"/>
                </a:lnTo>
                <a:lnTo>
                  <a:pt x="6837989" y="5222514"/>
                </a:lnTo>
                <a:lnTo>
                  <a:pt x="0" y="52225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1" id="11"/>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12" id="12"/>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13" id="13"/>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Freeform 14" id="14"/>
          <p:cNvSpPr/>
          <p:nvPr/>
        </p:nvSpPr>
        <p:spPr>
          <a:xfrm flipH="true" flipV="false" rot="-5400000">
            <a:off x="9524665" y="-647031"/>
            <a:ext cx="16946577" cy="13684361"/>
          </a:xfrm>
          <a:custGeom>
            <a:avLst/>
            <a:gdLst/>
            <a:ahLst/>
            <a:cxnLst/>
            <a:rect r="r" b="b" t="t" l="l"/>
            <a:pathLst>
              <a:path h="13684361" w="16946577">
                <a:moveTo>
                  <a:pt x="16946577" y="0"/>
                </a:moveTo>
                <a:lnTo>
                  <a:pt x="0" y="0"/>
                </a:lnTo>
                <a:lnTo>
                  <a:pt x="0" y="13684361"/>
                </a:lnTo>
                <a:lnTo>
                  <a:pt x="16946577" y="13684361"/>
                </a:lnTo>
                <a:lnTo>
                  <a:pt x="16946577"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false" flipV="false" rot="0">
            <a:off x="9809754" y="3420091"/>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15">
              <a:extLst>
                <a:ext uri="{96DAC541-7B7A-43D3-8B79-37D633B846F1}">
                  <asvg:svgBlip xmlns:asvg="http://schemas.microsoft.com/office/drawing/2016/SVG/main" r:embed="rId16"/>
                </a:ext>
              </a:extLst>
            </a:blip>
            <a:stretch>
              <a:fillRect l="-836930" t="-629746" r="-85666" b="-62114"/>
            </a:stretch>
          </a:blipFill>
        </p:spPr>
      </p:sp>
      <p:sp>
        <p:nvSpPr>
          <p:cNvPr name="Freeform 16" id="16"/>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7" id="17"/>
          <p:cNvSpPr txBox="true"/>
          <p:nvPr/>
        </p:nvSpPr>
        <p:spPr>
          <a:xfrm rot="0">
            <a:off x="10166876" y="3176960"/>
            <a:ext cx="8874749"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03</a:t>
            </a:r>
          </a:p>
        </p:txBody>
      </p:sp>
      <p:sp>
        <p:nvSpPr>
          <p:cNvPr name="TextBox 18" id="18"/>
          <p:cNvSpPr txBox="true"/>
          <p:nvPr/>
        </p:nvSpPr>
        <p:spPr>
          <a:xfrm rot="0">
            <a:off x="9306067" y="1961420"/>
            <a:ext cx="4321767"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Organic</a:t>
            </a:r>
          </a:p>
        </p:txBody>
      </p:sp>
      <p:sp>
        <p:nvSpPr>
          <p:cNvPr name="TextBox 19" id="19"/>
          <p:cNvSpPr txBox="true"/>
          <p:nvPr/>
        </p:nvSpPr>
        <p:spPr>
          <a:xfrm rot="0">
            <a:off x="9338634" y="3265618"/>
            <a:ext cx="5093077" cy="1061016"/>
          </a:xfrm>
          <a:prstGeom prst="rect">
            <a:avLst/>
          </a:prstGeom>
        </p:spPr>
        <p:txBody>
          <a:bodyPr anchor="t" rtlCol="false" tIns="0" lIns="0" bIns="0" rIns="0">
            <a:spAutoFit/>
          </a:bodyPr>
          <a:lstStyle/>
          <a:p>
            <a:pPr algn="l">
              <a:lnSpc>
                <a:spcPts val="7143"/>
              </a:lnSpc>
            </a:pPr>
            <a:r>
              <a:rPr lang="en-US" sz="5102" spc="122">
                <a:solidFill>
                  <a:srgbClr val="032E50"/>
                </a:solidFill>
                <a:latin typeface="Mont"/>
                <a:ea typeface="Mont"/>
                <a:cs typeface="Mont"/>
                <a:sym typeface="Mont"/>
              </a:rPr>
              <a:t>Traffic Trends</a:t>
            </a:r>
          </a:p>
        </p:txBody>
      </p:sp>
      <p:sp>
        <p:nvSpPr>
          <p:cNvPr name="TextBox 20" id="20"/>
          <p:cNvSpPr txBox="true"/>
          <p:nvPr/>
        </p:nvSpPr>
        <p:spPr>
          <a:xfrm rot="0">
            <a:off x="9338634" y="4561561"/>
            <a:ext cx="7491597" cy="813912"/>
          </a:xfrm>
          <a:prstGeom prst="rect">
            <a:avLst/>
          </a:prstGeom>
        </p:spPr>
        <p:txBody>
          <a:bodyPr anchor="t" rtlCol="false" tIns="0" lIns="0" bIns="0" rIns="0">
            <a:spAutoFit/>
          </a:bodyPr>
          <a:lstStyle/>
          <a:p>
            <a:pPr algn="just">
              <a:lnSpc>
                <a:spcPts val="2043"/>
              </a:lnSpc>
            </a:pPr>
            <a:r>
              <a:rPr lang="en-US" sz="1459">
                <a:solidFill>
                  <a:srgbClr val="032E50"/>
                </a:solidFill>
                <a:latin typeface="Mont"/>
                <a:ea typeface="Mont"/>
                <a:cs typeface="Mont"/>
                <a:sym typeface="Mont"/>
              </a:rPr>
              <a:t>Lorem ipsum dolor sit amet, consectetur adipiscing elit. Aenean congue felis ut dignissim ullamcorper. Aenean eleifend sem placerat libero fringilla, nec aliquet massa rhoncus. Duis varius ligula et mi lacinia venenatis.</a:t>
            </a:r>
          </a:p>
        </p:txBody>
      </p:sp>
      <p:sp>
        <p:nvSpPr>
          <p:cNvPr name="Freeform 21" id="21"/>
          <p:cNvSpPr/>
          <p:nvPr/>
        </p:nvSpPr>
        <p:spPr>
          <a:xfrm flipH="false" flipV="false" rot="0">
            <a:off x="9683863" y="5918398"/>
            <a:ext cx="6981626" cy="1919947"/>
          </a:xfrm>
          <a:custGeom>
            <a:avLst/>
            <a:gdLst/>
            <a:ahLst/>
            <a:cxnLst/>
            <a:rect r="r" b="b" t="t" l="l"/>
            <a:pathLst>
              <a:path h="1919947" w="6981626">
                <a:moveTo>
                  <a:pt x="0" y="0"/>
                </a:moveTo>
                <a:lnTo>
                  <a:pt x="6981626" y="0"/>
                </a:lnTo>
                <a:lnTo>
                  <a:pt x="6981626" y="1919947"/>
                </a:lnTo>
                <a:lnTo>
                  <a:pt x="0" y="1919947"/>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2" id="22"/>
          <p:cNvSpPr/>
          <p:nvPr/>
        </p:nvSpPr>
        <p:spPr>
          <a:xfrm flipH="false" flipV="false" rot="0">
            <a:off x="4464420" y="6813969"/>
            <a:ext cx="4286642" cy="1178826"/>
          </a:xfrm>
          <a:custGeom>
            <a:avLst/>
            <a:gdLst/>
            <a:ahLst/>
            <a:cxnLst/>
            <a:rect r="r" b="b" t="t" l="l"/>
            <a:pathLst>
              <a:path h="1178826" w="4286642">
                <a:moveTo>
                  <a:pt x="0" y="0"/>
                </a:moveTo>
                <a:lnTo>
                  <a:pt x="4286642" y="0"/>
                </a:lnTo>
                <a:lnTo>
                  <a:pt x="4286642" y="1178827"/>
                </a:lnTo>
                <a:lnTo>
                  <a:pt x="0" y="117882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23" id="23"/>
          <p:cNvSpPr txBox="true"/>
          <p:nvPr/>
        </p:nvSpPr>
        <p:spPr>
          <a:xfrm rot="0">
            <a:off x="10531508" y="6342474"/>
            <a:ext cx="5286336" cy="995594"/>
          </a:xfrm>
          <a:prstGeom prst="rect">
            <a:avLst/>
          </a:prstGeom>
        </p:spPr>
        <p:txBody>
          <a:bodyPr anchor="t" rtlCol="false" tIns="0" lIns="0" bIns="0" rIns="0">
            <a:spAutoFit/>
          </a:bodyPr>
          <a:lstStyle/>
          <a:p>
            <a:pPr algn="ctr">
              <a:lnSpc>
                <a:spcPts val="2477"/>
              </a:lnSpc>
            </a:pPr>
            <a:r>
              <a:rPr lang="en-US" sz="2047">
                <a:solidFill>
                  <a:srgbClr val="FFFFFF"/>
                </a:solidFill>
                <a:latin typeface="Mont"/>
                <a:ea typeface="Mont"/>
                <a:cs typeface="Mont"/>
                <a:sym typeface="Mont"/>
              </a:rPr>
              <a:t>With 55.4% of users accessing the site via mobile, continued focus on mobile performance and UX is essential.</a:t>
            </a:r>
          </a:p>
        </p:txBody>
      </p:sp>
      <p:sp>
        <p:nvSpPr>
          <p:cNvPr name="TextBox 24" id="24"/>
          <p:cNvSpPr txBox="true"/>
          <p:nvPr/>
        </p:nvSpPr>
        <p:spPr>
          <a:xfrm rot="0">
            <a:off x="4830015" y="7071181"/>
            <a:ext cx="3555451" cy="638826"/>
          </a:xfrm>
          <a:prstGeom prst="rect">
            <a:avLst/>
          </a:prstGeom>
        </p:spPr>
        <p:txBody>
          <a:bodyPr anchor="t" rtlCol="false" tIns="0" lIns="0" bIns="0" rIns="0">
            <a:spAutoFit/>
          </a:bodyPr>
          <a:lstStyle/>
          <a:p>
            <a:pPr algn="ctr">
              <a:lnSpc>
                <a:spcPts val="2294"/>
              </a:lnSpc>
            </a:pPr>
            <a:r>
              <a:rPr lang="en-US" sz="1896" spc="-17">
                <a:solidFill>
                  <a:srgbClr val="FFFFFF"/>
                </a:solidFill>
                <a:latin typeface="Mont"/>
                <a:ea typeface="Mont"/>
                <a:cs typeface="Mont"/>
                <a:sym typeface="Mont"/>
              </a:rPr>
              <a:t>With a total growth of +50.6% from January to June.</a:t>
            </a:r>
          </a:p>
        </p:txBody>
      </p:sp>
      <p:sp>
        <p:nvSpPr>
          <p:cNvPr name="Freeform 25" id="25"/>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6" id="26"/>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27" id="27"/>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55023" y="8430583"/>
            <a:ext cx="10438886" cy="719979"/>
            <a:chOff x="0" y="0"/>
            <a:chExt cx="2749336" cy="189624"/>
          </a:xfrm>
        </p:grpSpPr>
        <p:sp>
          <p:nvSpPr>
            <p:cNvPr name="Freeform 5" id="5"/>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6" id="6"/>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7" id="7"/>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11" id="11"/>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12" id="12"/>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TextBox 13" id="13"/>
          <p:cNvSpPr txBox="true"/>
          <p:nvPr/>
        </p:nvSpPr>
        <p:spPr>
          <a:xfrm rot="0">
            <a:off x="1460100" y="2604177"/>
            <a:ext cx="6016132"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Keyword</a:t>
            </a:r>
          </a:p>
        </p:txBody>
      </p:sp>
      <p:sp>
        <p:nvSpPr>
          <p:cNvPr name="TextBox 14" id="14"/>
          <p:cNvSpPr txBox="true"/>
          <p:nvPr/>
        </p:nvSpPr>
        <p:spPr>
          <a:xfrm rot="0">
            <a:off x="1492667" y="3908375"/>
            <a:ext cx="7456816" cy="1056345"/>
          </a:xfrm>
          <a:prstGeom prst="rect">
            <a:avLst/>
          </a:prstGeom>
        </p:spPr>
        <p:txBody>
          <a:bodyPr anchor="t" rtlCol="false" tIns="0" lIns="0" bIns="0" rIns="0">
            <a:spAutoFit/>
          </a:bodyPr>
          <a:lstStyle/>
          <a:p>
            <a:pPr algn="l">
              <a:lnSpc>
                <a:spcPts val="7143"/>
              </a:lnSpc>
            </a:pPr>
            <a:r>
              <a:rPr lang="en-US" sz="5102" spc="-112">
                <a:solidFill>
                  <a:srgbClr val="032E50"/>
                </a:solidFill>
                <a:latin typeface="Mont"/>
                <a:ea typeface="Mont"/>
                <a:cs typeface="Mont"/>
                <a:sym typeface="Mont"/>
              </a:rPr>
              <a:t>Performance Overview</a:t>
            </a:r>
          </a:p>
        </p:txBody>
      </p:sp>
      <p:sp>
        <p:nvSpPr>
          <p:cNvPr name="TextBox 15" id="15"/>
          <p:cNvSpPr txBox="true"/>
          <p:nvPr/>
        </p:nvSpPr>
        <p:spPr>
          <a:xfrm rot="0">
            <a:off x="1457886" y="5315868"/>
            <a:ext cx="7491597" cy="813912"/>
          </a:xfrm>
          <a:prstGeom prst="rect">
            <a:avLst/>
          </a:prstGeom>
        </p:spPr>
        <p:txBody>
          <a:bodyPr anchor="t" rtlCol="false" tIns="0" lIns="0" bIns="0" rIns="0">
            <a:spAutoFit/>
          </a:bodyPr>
          <a:lstStyle/>
          <a:p>
            <a:pPr algn="just">
              <a:lnSpc>
                <a:spcPts val="2043"/>
              </a:lnSpc>
            </a:pPr>
            <a:r>
              <a:rPr lang="en-US" sz="1459">
                <a:solidFill>
                  <a:srgbClr val="032E50"/>
                </a:solidFill>
                <a:latin typeface="Mont"/>
                <a:ea typeface="Mont"/>
                <a:cs typeface="Mont"/>
                <a:sym typeface="Mont"/>
              </a:rPr>
              <a:t>Lorem ipsum dolor sit amet, consectetur adipiscing elit. Aenean congue felis ut dignissim ullamcorper. Aenean eleifend sem placerat libero fringilla, nec aliquet massa rhoncus. Duis varius ligula et mi lacinia venenatis.</a:t>
            </a:r>
          </a:p>
        </p:txBody>
      </p:sp>
      <p:sp>
        <p:nvSpPr>
          <p:cNvPr name="Freeform 16" id="16"/>
          <p:cNvSpPr/>
          <p:nvPr/>
        </p:nvSpPr>
        <p:spPr>
          <a:xfrm flipH="false" flipV="false" rot="0">
            <a:off x="1460100" y="6825105"/>
            <a:ext cx="728992" cy="728992"/>
          </a:xfrm>
          <a:custGeom>
            <a:avLst/>
            <a:gdLst/>
            <a:ahLst/>
            <a:cxnLst/>
            <a:rect r="r" b="b" t="t" l="l"/>
            <a:pathLst>
              <a:path h="728992" w="728992">
                <a:moveTo>
                  <a:pt x="0" y="0"/>
                </a:moveTo>
                <a:lnTo>
                  <a:pt x="728992" y="0"/>
                </a:lnTo>
                <a:lnTo>
                  <a:pt x="728992" y="728992"/>
                </a:lnTo>
                <a:lnTo>
                  <a:pt x="0" y="72899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false" flipV="false" rot="0">
            <a:off x="4079610" y="6825105"/>
            <a:ext cx="728992" cy="728992"/>
          </a:xfrm>
          <a:custGeom>
            <a:avLst/>
            <a:gdLst/>
            <a:ahLst/>
            <a:cxnLst/>
            <a:rect r="r" b="b" t="t" l="l"/>
            <a:pathLst>
              <a:path h="728992" w="728992">
                <a:moveTo>
                  <a:pt x="0" y="0"/>
                </a:moveTo>
                <a:lnTo>
                  <a:pt x="728992" y="0"/>
                </a:lnTo>
                <a:lnTo>
                  <a:pt x="728992" y="728992"/>
                </a:lnTo>
                <a:lnTo>
                  <a:pt x="0" y="72899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p:cNvSpPr/>
          <p:nvPr/>
        </p:nvSpPr>
        <p:spPr>
          <a:xfrm flipH="false" flipV="false" rot="0">
            <a:off x="6701173" y="6825105"/>
            <a:ext cx="728992" cy="728992"/>
          </a:xfrm>
          <a:custGeom>
            <a:avLst/>
            <a:gdLst/>
            <a:ahLst/>
            <a:cxnLst/>
            <a:rect r="r" b="b" t="t" l="l"/>
            <a:pathLst>
              <a:path h="728992" w="728992">
                <a:moveTo>
                  <a:pt x="0" y="0"/>
                </a:moveTo>
                <a:lnTo>
                  <a:pt x="728991" y="0"/>
                </a:lnTo>
                <a:lnTo>
                  <a:pt x="728991" y="728992"/>
                </a:lnTo>
                <a:lnTo>
                  <a:pt x="0" y="72899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2437316" y="6855536"/>
            <a:ext cx="1634295" cy="601454"/>
          </a:xfrm>
          <a:prstGeom prst="rect">
            <a:avLst/>
          </a:prstGeom>
        </p:spPr>
        <p:txBody>
          <a:bodyPr anchor="t" rtlCol="false" tIns="0" lIns="0" bIns="0" rIns="0">
            <a:spAutoFit/>
          </a:bodyPr>
          <a:lstStyle/>
          <a:p>
            <a:pPr algn="l">
              <a:lnSpc>
                <a:spcPts val="2129"/>
              </a:lnSpc>
            </a:pPr>
            <a:r>
              <a:rPr lang="en-US" sz="1760" spc="-15">
                <a:solidFill>
                  <a:srgbClr val="032E50"/>
                </a:solidFill>
                <a:latin typeface="Mont"/>
                <a:ea typeface="Mont"/>
                <a:cs typeface="Mont"/>
                <a:sym typeface="Mont"/>
              </a:rPr>
              <a:t>Sustainable Warehouse</a:t>
            </a:r>
          </a:p>
        </p:txBody>
      </p:sp>
      <p:sp>
        <p:nvSpPr>
          <p:cNvPr name="TextBox 20" id="20"/>
          <p:cNvSpPr txBox="true"/>
          <p:nvPr/>
        </p:nvSpPr>
        <p:spPr>
          <a:xfrm rot="0">
            <a:off x="5056825" y="6855536"/>
            <a:ext cx="1634295" cy="601454"/>
          </a:xfrm>
          <a:prstGeom prst="rect">
            <a:avLst/>
          </a:prstGeom>
        </p:spPr>
        <p:txBody>
          <a:bodyPr anchor="t" rtlCol="false" tIns="0" lIns="0" bIns="0" rIns="0">
            <a:spAutoFit/>
          </a:bodyPr>
          <a:lstStyle/>
          <a:p>
            <a:pPr algn="l">
              <a:lnSpc>
                <a:spcPts val="2129"/>
              </a:lnSpc>
            </a:pPr>
            <a:r>
              <a:rPr lang="en-US" sz="1760" spc="-15">
                <a:solidFill>
                  <a:srgbClr val="032E50"/>
                </a:solidFill>
                <a:latin typeface="Mont"/>
                <a:ea typeface="Mont"/>
                <a:cs typeface="Mont"/>
                <a:sym typeface="Mont"/>
              </a:rPr>
              <a:t>Zero Waste Shipping</a:t>
            </a:r>
          </a:p>
        </p:txBody>
      </p:sp>
      <p:sp>
        <p:nvSpPr>
          <p:cNvPr name="TextBox 21" id="21"/>
          <p:cNvSpPr txBox="true"/>
          <p:nvPr/>
        </p:nvSpPr>
        <p:spPr>
          <a:xfrm rot="0">
            <a:off x="7678388" y="6855536"/>
            <a:ext cx="1634295" cy="601454"/>
          </a:xfrm>
          <a:prstGeom prst="rect">
            <a:avLst/>
          </a:prstGeom>
        </p:spPr>
        <p:txBody>
          <a:bodyPr anchor="t" rtlCol="false" tIns="0" lIns="0" bIns="0" rIns="0">
            <a:spAutoFit/>
          </a:bodyPr>
          <a:lstStyle/>
          <a:p>
            <a:pPr algn="l">
              <a:lnSpc>
                <a:spcPts val="2129"/>
              </a:lnSpc>
            </a:pPr>
            <a:r>
              <a:rPr lang="en-US" sz="1760" spc="-15">
                <a:solidFill>
                  <a:srgbClr val="032E50"/>
                </a:solidFill>
                <a:latin typeface="Mont"/>
                <a:ea typeface="Mont"/>
                <a:cs typeface="Mont"/>
                <a:sym typeface="Mont"/>
              </a:rPr>
              <a:t>Compostable Packaging</a:t>
            </a:r>
          </a:p>
        </p:txBody>
      </p:sp>
      <p:sp>
        <p:nvSpPr>
          <p:cNvPr name="Freeform 22" id="22"/>
          <p:cNvSpPr/>
          <p:nvPr/>
        </p:nvSpPr>
        <p:spPr>
          <a:xfrm flipH="true" flipV="false" rot="-5400000">
            <a:off x="9524665" y="-647031"/>
            <a:ext cx="16946577" cy="13684361"/>
          </a:xfrm>
          <a:custGeom>
            <a:avLst/>
            <a:gdLst/>
            <a:ahLst/>
            <a:cxnLst/>
            <a:rect r="r" b="b" t="t" l="l"/>
            <a:pathLst>
              <a:path h="13684361" w="16946577">
                <a:moveTo>
                  <a:pt x="16946577" y="0"/>
                </a:moveTo>
                <a:lnTo>
                  <a:pt x="0" y="0"/>
                </a:lnTo>
                <a:lnTo>
                  <a:pt x="0" y="13684361"/>
                </a:lnTo>
                <a:lnTo>
                  <a:pt x="16946577" y="13684361"/>
                </a:lnTo>
                <a:lnTo>
                  <a:pt x="16946577"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3" id="23"/>
          <p:cNvSpPr/>
          <p:nvPr/>
        </p:nvSpPr>
        <p:spPr>
          <a:xfrm flipH="false" flipV="false" rot="0">
            <a:off x="9809754" y="3381089"/>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19">
              <a:extLst>
                <a:ext uri="{96DAC541-7B7A-43D3-8B79-37D633B846F1}">
                  <asvg:svgBlip xmlns:asvg="http://schemas.microsoft.com/office/drawing/2016/SVG/main" r:embed="rId20"/>
                </a:ext>
              </a:extLst>
            </a:blip>
            <a:stretch>
              <a:fillRect l="-836930" t="-629746" r="-85666" b="-62114"/>
            </a:stretch>
          </a:blipFill>
        </p:spPr>
      </p:sp>
      <p:sp>
        <p:nvSpPr>
          <p:cNvPr name="Freeform 24" id="24"/>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25" id="25"/>
          <p:cNvSpPr txBox="true"/>
          <p:nvPr/>
        </p:nvSpPr>
        <p:spPr>
          <a:xfrm rot="0">
            <a:off x="10166876" y="3176960"/>
            <a:ext cx="8874749"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04</a:t>
            </a:r>
          </a:p>
        </p:txBody>
      </p:sp>
      <p:pic>
        <p:nvPicPr>
          <p:cNvPr name="Picture 26" id="26"/>
          <p:cNvPicPr>
            <a:picLocks noChangeAspect="true"/>
          </p:cNvPicPr>
          <p:nvPr/>
        </p:nvPicPr>
        <p:blipFill>
          <a:blip r:embed="rId23"/>
          <a:stretch>
            <a:fillRect/>
          </a:stretch>
        </p:blipFill>
        <p:spPr>
          <a:xfrm rot="0">
            <a:off x="8536267" y="1475579"/>
            <a:ext cx="9316994" cy="7909179"/>
          </a:xfrm>
          <a:prstGeom prst="rect">
            <a:avLst/>
          </a:prstGeom>
        </p:spPr>
      </p:pic>
      <p:sp>
        <p:nvSpPr>
          <p:cNvPr name="Freeform 27" id="27"/>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28" id="28"/>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29" id="29"/>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55023" y="8430583"/>
            <a:ext cx="10438886" cy="719979"/>
            <a:chOff x="0" y="0"/>
            <a:chExt cx="2749336" cy="189624"/>
          </a:xfrm>
        </p:grpSpPr>
        <p:sp>
          <p:nvSpPr>
            <p:cNvPr name="Freeform 5" id="5"/>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6" id="6"/>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7" id="7"/>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1460100" y="2982738"/>
            <a:ext cx="3878961"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Traffic</a:t>
            </a:r>
          </a:p>
        </p:txBody>
      </p:sp>
      <p:sp>
        <p:nvSpPr>
          <p:cNvPr name="TextBox 11" id="11"/>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12" id="12"/>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13" id="13"/>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TextBox 14" id="14"/>
          <p:cNvSpPr txBox="true"/>
          <p:nvPr/>
        </p:nvSpPr>
        <p:spPr>
          <a:xfrm rot="0">
            <a:off x="1492667" y="4212712"/>
            <a:ext cx="4543845" cy="1061016"/>
          </a:xfrm>
          <a:prstGeom prst="rect">
            <a:avLst/>
          </a:prstGeom>
        </p:spPr>
        <p:txBody>
          <a:bodyPr anchor="t" rtlCol="false" tIns="0" lIns="0" bIns="0" rIns="0">
            <a:spAutoFit/>
          </a:bodyPr>
          <a:lstStyle/>
          <a:p>
            <a:pPr algn="l">
              <a:lnSpc>
                <a:spcPts val="7143"/>
              </a:lnSpc>
            </a:pPr>
            <a:r>
              <a:rPr lang="en-US" sz="5102" spc="301">
                <a:solidFill>
                  <a:srgbClr val="032E50"/>
                </a:solidFill>
                <a:latin typeface="Mont"/>
                <a:ea typeface="Mont"/>
                <a:cs typeface="Mont"/>
                <a:sym typeface="Mont"/>
              </a:rPr>
              <a:t>by Source</a:t>
            </a:r>
          </a:p>
        </p:txBody>
      </p:sp>
      <p:sp>
        <p:nvSpPr>
          <p:cNvPr name="TextBox 15" id="15"/>
          <p:cNvSpPr txBox="true"/>
          <p:nvPr/>
        </p:nvSpPr>
        <p:spPr>
          <a:xfrm rot="0">
            <a:off x="1457886" y="5770629"/>
            <a:ext cx="4578626" cy="1324084"/>
          </a:xfrm>
          <a:prstGeom prst="rect">
            <a:avLst/>
          </a:prstGeom>
        </p:spPr>
        <p:txBody>
          <a:bodyPr anchor="t" rtlCol="false" tIns="0" lIns="0" bIns="0" rIns="0">
            <a:spAutoFit/>
          </a:bodyPr>
          <a:lstStyle/>
          <a:p>
            <a:pPr algn="just">
              <a:lnSpc>
                <a:spcPts val="2043"/>
              </a:lnSpc>
            </a:pPr>
            <a:r>
              <a:rPr lang="en-US" sz="1459">
                <a:solidFill>
                  <a:srgbClr val="032E50"/>
                </a:solidFill>
                <a:latin typeface="Mont"/>
                <a:ea typeface="Mont"/>
                <a:cs typeface="Mont"/>
                <a:sym typeface="Mont"/>
              </a:rPr>
              <a:t>Lorem ipsum dolor sit amet, consectetur adipiscing elit. Aenean congue felis ut dignissim ullamcorper. Aenean eleifend sem placerat libero fringilla, nec aliquet massa rhoncus. Duis varius ligula et mi lacinia venenatis.</a:t>
            </a:r>
          </a:p>
        </p:txBody>
      </p:sp>
      <p:sp>
        <p:nvSpPr>
          <p:cNvPr name="Freeform 16" id="16"/>
          <p:cNvSpPr/>
          <p:nvPr/>
        </p:nvSpPr>
        <p:spPr>
          <a:xfrm flipH="true" flipV="false" rot="-5400000">
            <a:off x="9524665" y="-647031"/>
            <a:ext cx="16946577" cy="13684361"/>
          </a:xfrm>
          <a:custGeom>
            <a:avLst/>
            <a:gdLst/>
            <a:ahLst/>
            <a:cxnLst/>
            <a:rect r="r" b="b" t="t" l="l"/>
            <a:pathLst>
              <a:path h="13684361" w="16946577">
                <a:moveTo>
                  <a:pt x="16946577" y="0"/>
                </a:moveTo>
                <a:lnTo>
                  <a:pt x="0" y="0"/>
                </a:lnTo>
                <a:lnTo>
                  <a:pt x="0" y="13684361"/>
                </a:lnTo>
                <a:lnTo>
                  <a:pt x="16946577" y="13684361"/>
                </a:lnTo>
                <a:lnTo>
                  <a:pt x="1694657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false" flipV="false" rot="0">
            <a:off x="9809754" y="3381089"/>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13">
              <a:extLst>
                <a:ext uri="{96DAC541-7B7A-43D3-8B79-37D633B846F1}">
                  <asvg:svgBlip xmlns:asvg="http://schemas.microsoft.com/office/drawing/2016/SVG/main" r:embed="rId14"/>
                </a:ext>
              </a:extLst>
            </a:blip>
            <a:stretch>
              <a:fillRect l="-836930" t="-629746" r="-85666" b="-62114"/>
            </a:stretch>
          </a:blipFill>
        </p:spPr>
      </p:sp>
      <p:sp>
        <p:nvSpPr>
          <p:cNvPr name="Freeform 18" id="18"/>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10166876" y="3176960"/>
            <a:ext cx="8874749"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05</a:t>
            </a:r>
          </a:p>
        </p:txBody>
      </p:sp>
      <p:pic>
        <p:nvPicPr>
          <p:cNvPr name="Picture 20" id="20"/>
          <p:cNvPicPr>
            <a:picLocks noChangeAspect="true"/>
          </p:cNvPicPr>
          <p:nvPr/>
        </p:nvPicPr>
        <p:blipFill>
          <a:blip r:embed="rId17"/>
          <a:stretch>
            <a:fillRect/>
          </a:stretch>
        </p:blipFill>
        <p:spPr>
          <a:xfrm rot="0">
            <a:off x="6522750" y="2703758"/>
            <a:ext cx="3589410" cy="3589410"/>
          </a:xfrm>
          <a:prstGeom prst="rect">
            <a:avLst/>
          </a:prstGeom>
        </p:spPr>
      </p:pic>
      <p:pic>
        <p:nvPicPr>
          <p:cNvPr name="Picture 21" id="21"/>
          <p:cNvPicPr>
            <a:picLocks noChangeAspect="true"/>
          </p:cNvPicPr>
          <p:nvPr/>
        </p:nvPicPr>
        <p:blipFill>
          <a:blip r:embed="rId18"/>
          <a:stretch>
            <a:fillRect/>
          </a:stretch>
        </p:blipFill>
        <p:spPr>
          <a:xfrm rot="0">
            <a:off x="10122000" y="2703758"/>
            <a:ext cx="3589410" cy="3589410"/>
          </a:xfrm>
          <a:prstGeom prst="rect">
            <a:avLst/>
          </a:prstGeom>
        </p:spPr>
      </p:pic>
      <p:pic>
        <p:nvPicPr>
          <p:cNvPr name="Picture 22" id="22"/>
          <p:cNvPicPr>
            <a:picLocks noChangeAspect="true"/>
          </p:cNvPicPr>
          <p:nvPr/>
        </p:nvPicPr>
        <p:blipFill>
          <a:blip r:embed="rId19"/>
          <a:stretch>
            <a:fillRect/>
          </a:stretch>
        </p:blipFill>
        <p:spPr>
          <a:xfrm rot="0">
            <a:off x="13717144" y="2703758"/>
            <a:ext cx="3589410" cy="3589410"/>
          </a:xfrm>
          <a:prstGeom prst="rect">
            <a:avLst/>
          </a:prstGeom>
        </p:spPr>
      </p:pic>
      <p:sp>
        <p:nvSpPr>
          <p:cNvPr name="Freeform 23" id="23"/>
          <p:cNvSpPr/>
          <p:nvPr/>
        </p:nvSpPr>
        <p:spPr>
          <a:xfrm flipH="false" flipV="false" rot="0">
            <a:off x="6894896" y="6551733"/>
            <a:ext cx="2845117" cy="782407"/>
          </a:xfrm>
          <a:custGeom>
            <a:avLst/>
            <a:gdLst/>
            <a:ahLst/>
            <a:cxnLst/>
            <a:rect r="r" b="b" t="t" l="l"/>
            <a:pathLst>
              <a:path h="782407" w="2845117">
                <a:moveTo>
                  <a:pt x="0" y="0"/>
                </a:moveTo>
                <a:lnTo>
                  <a:pt x="2845117" y="0"/>
                </a:lnTo>
                <a:lnTo>
                  <a:pt x="2845117" y="782407"/>
                </a:lnTo>
                <a:lnTo>
                  <a:pt x="0" y="78240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4" id="24"/>
          <p:cNvSpPr/>
          <p:nvPr/>
        </p:nvSpPr>
        <p:spPr>
          <a:xfrm flipH="false" flipV="false" rot="0">
            <a:off x="10494146" y="6551733"/>
            <a:ext cx="2845117" cy="782407"/>
          </a:xfrm>
          <a:custGeom>
            <a:avLst/>
            <a:gdLst/>
            <a:ahLst/>
            <a:cxnLst/>
            <a:rect r="r" b="b" t="t" l="l"/>
            <a:pathLst>
              <a:path h="782407" w="2845117">
                <a:moveTo>
                  <a:pt x="0" y="0"/>
                </a:moveTo>
                <a:lnTo>
                  <a:pt x="2845116" y="0"/>
                </a:lnTo>
                <a:lnTo>
                  <a:pt x="2845116" y="782407"/>
                </a:lnTo>
                <a:lnTo>
                  <a:pt x="0" y="78240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5" id="25"/>
          <p:cNvSpPr/>
          <p:nvPr/>
        </p:nvSpPr>
        <p:spPr>
          <a:xfrm flipH="false" flipV="false" rot="0">
            <a:off x="14089290" y="6551733"/>
            <a:ext cx="2845117" cy="782407"/>
          </a:xfrm>
          <a:custGeom>
            <a:avLst/>
            <a:gdLst/>
            <a:ahLst/>
            <a:cxnLst/>
            <a:rect r="r" b="b" t="t" l="l"/>
            <a:pathLst>
              <a:path h="782407" w="2845117">
                <a:moveTo>
                  <a:pt x="0" y="0"/>
                </a:moveTo>
                <a:lnTo>
                  <a:pt x="2845117" y="0"/>
                </a:lnTo>
                <a:lnTo>
                  <a:pt x="2845117" y="782407"/>
                </a:lnTo>
                <a:lnTo>
                  <a:pt x="0" y="78240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26" id="26"/>
          <p:cNvSpPr txBox="true"/>
          <p:nvPr/>
        </p:nvSpPr>
        <p:spPr>
          <a:xfrm rot="0">
            <a:off x="7149050" y="6715685"/>
            <a:ext cx="2336809" cy="3973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Organic Search</a:t>
            </a:r>
          </a:p>
        </p:txBody>
      </p:sp>
      <p:sp>
        <p:nvSpPr>
          <p:cNvPr name="TextBox 27" id="27"/>
          <p:cNvSpPr txBox="true"/>
          <p:nvPr/>
        </p:nvSpPr>
        <p:spPr>
          <a:xfrm rot="0">
            <a:off x="10748299" y="6715685"/>
            <a:ext cx="2336809" cy="3973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Referral</a:t>
            </a:r>
          </a:p>
        </p:txBody>
      </p:sp>
      <p:sp>
        <p:nvSpPr>
          <p:cNvPr name="TextBox 28" id="28"/>
          <p:cNvSpPr txBox="true"/>
          <p:nvPr/>
        </p:nvSpPr>
        <p:spPr>
          <a:xfrm rot="0">
            <a:off x="14343443" y="6715685"/>
            <a:ext cx="2336809" cy="3973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Social Media</a:t>
            </a:r>
          </a:p>
        </p:txBody>
      </p:sp>
      <p:sp>
        <p:nvSpPr>
          <p:cNvPr name="Freeform 29" id="29"/>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30" id="30"/>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31" id="31"/>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55023" y="8430583"/>
            <a:ext cx="10438886" cy="719979"/>
            <a:chOff x="0" y="0"/>
            <a:chExt cx="2749336" cy="189624"/>
          </a:xfrm>
        </p:grpSpPr>
        <p:sp>
          <p:nvSpPr>
            <p:cNvPr name="Freeform 5" id="5"/>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6" id="6"/>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7" id="7"/>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true" flipV="false" rot="-5400000">
            <a:off x="9524665" y="-647031"/>
            <a:ext cx="16946577" cy="13684361"/>
          </a:xfrm>
          <a:custGeom>
            <a:avLst/>
            <a:gdLst/>
            <a:ahLst/>
            <a:cxnLst/>
            <a:rect r="r" b="b" t="t" l="l"/>
            <a:pathLst>
              <a:path h="13684361" w="16946577">
                <a:moveTo>
                  <a:pt x="16946577" y="0"/>
                </a:moveTo>
                <a:lnTo>
                  <a:pt x="0" y="0"/>
                </a:lnTo>
                <a:lnTo>
                  <a:pt x="0" y="13684361"/>
                </a:lnTo>
                <a:lnTo>
                  <a:pt x="16946577" y="13684361"/>
                </a:lnTo>
                <a:lnTo>
                  <a:pt x="1694657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9809754" y="3381089"/>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13">
              <a:extLst>
                <a:ext uri="{96DAC541-7B7A-43D3-8B79-37D633B846F1}">
                  <asvg:svgBlip xmlns:asvg="http://schemas.microsoft.com/office/drawing/2016/SVG/main" r:embed="rId14"/>
                </a:ext>
              </a:extLst>
            </a:blip>
            <a:stretch>
              <a:fillRect l="-836930" t="-629746" r="-85666" b="-62114"/>
            </a:stretch>
          </a:blipFill>
        </p:spPr>
      </p:sp>
      <p:sp>
        <p:nvSpPr>
          <p:cNvPr name="Freeform 12" id="12"/>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3" id="13"/>
          <p:cNvSpPr txBox="true"/>
          <p:nvPr/>
        </p:nvSpPr>
        <p:spPr>
          <a:xfrm rot="0">
            <a:off x="10166876" y="3176960"/>
            <a:ext cx="8874749"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06</a:t>
            </a:r>
          </a:p>
        </p:txBody>
      </p:sp>
      <p:graphicFrame>
        <p:nvGraphicFramePr>
          <p:cNvPr name="Table 14" id="14"/>
          <p:cNvGraphicFramePr>
            <a:graphicFrameLocks noGrp="true"/>
          </p:cNvGraphicFramePr>
          <p:nvPr/>
        </p:nvGraphicFramePr>
        <p:xfrm>
          <a:off x="1439697" y="3381089"/>
          <a:ext cx="15408605" cy="4338264"/>
        </p:xfrm>
        <a:graphic>
          <a:graphicData uri="http://schemas.openxmlformats.org/drawingml/2006/table">
            <a:tbl>
              <a:tblPr/>
              <a:tblGrid>
                <a:gridCol w="3852151"/>
                <a:gridCol w="3852151"/>
                <a:gridCol w="3852151"/>
                <a:gridCol w="3852151"/>
              </a:tblGrid>
              <a:tr h="867653">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04599C"/>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2BB5EC"/>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04599C"/>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2BB5EC"/>
                    </a:solidFill>
                  </a:tcPr>
                </a:tc>
              </a:tr>
              <a:tr h="867653">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r>
              <a:tr h="867653">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r>
              <a:tr h="867653">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r>
              <a:tr h="867653">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c>
                  <a:txBody>
                    <a:bodyPr anchor="t" rtlCol="false"/>
                    <a:lstStyle/>
                    <a:p>
                      <a:pPr algn="ctr">
                        <a:lnSpc>
                          <a:spcPts val="2098"/>
                        </a:lnSpc>
                        <a:defRPr/>
                      </a:pPr>
                      <a:endParaRPr lang="en-US" sz="1100"/>
                    </a:p>
                  </a:txBody>
                  <a:tcPr marL="190500" marR="190500" marT="190500" marB="190500" anchor="ctr">
                    <a:lnL cmpd="sng" algn="ctr" cap="flat" w="38100">
                      <a:solidFill>
                        <a:srgbClr val="032E50"/>
                      </a:solidFill>
                      <a:prstDash val="solid"/>
                      <a:round/>
                      <a:headEnd type="none" w="med" len="med"/>
                      <a:tailEnd type="none" w="med" len="med"/>
                    </a:lnL>
                    <a:lnR cmpd="sng" algn="ctr" cap="flat" w="38100">
                      <a:solidFill>
                        <a:srgbClr val="032E50"/>
                      </a:solidFill>
                      <a:prstDash val="solid"/>
                      <a:round/>
                      <a:headEnd type="none" w="med" len="med"/>
                      <a:tailEnd type="none" w="med" len="med"/>
                    </a:lnR>
                    <a:lnT cmpd="sng" algn="ctr" cap="flat" w="38100">
                      <a:solidFill>
                        <a:srgbClr val="032E50"/>
                      </a:solidFill>
                      <a:prstDash val="solid"/>
                      <a:round/>
                      <a:headEnd type="none" w="med" len="med"/>
                      <a:tailEnd type="none" w="med" len="med"/>
                    </a:lnT>
                    <a:lnB cmpd="sng" algn="ctr" cap="flat" w="38100">
                      <a:solidFill>
                        <a:srgbClr val="032E50"/>
                      </a:solidFill>
                      <a:prstDash val="solid"/>
                      <a:round/>
                      <a:headEnd type="none" w="med" len="med"/>
                      <a:tailEnd type="none" w="med" len="med"/>
                    </a:lnB>
                    <a:solidFill>
                      <a:srgbClr val="FFFFFF"/>
                    </a:solidFill>
                  </a:tcPr>
                </a:tc>
              </a:tr>
            </a:tbl>
          </a:graphicData>
        </a:graphic>
      </p:graphicFrame>
      <p:sp>
        <p:nvSpPr>
          <p:cNvPr name="TextBox 15" id="15"/>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16" id="16"/>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17" id="17"/>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TextBox 18" id="18"/>
          <p:cNvSpPr txBox="true"/>
          <p:nvPr/>
        </p:nvSpPr>
        <p:spPr>
          <a:xfrm rot="0">
            <a:off x="2590003" y="3603537"/>
            <a:ext cx="1500260" cy="3973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Metric</a:t>
            </a:r>
          </a:p>
        </p:txBody>
      </p:sp>
      <p:sp>
        <p:nvSpPr>
          <p:cNvPr name="TextBox 19" id="19"/>
          <p:cNvSpPr txBox="true"/>
          <p:nvPr/>
        </p:nvSpPr>
        <p:spPr>
          <a:xfrm rot="0">
            <a:off x="1933972" y="4478753"/>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Total Backlinks</a:t>
            </a:r>
          </a:p>
        </p:txBody>
      </p:sp>
      <p:sp>
        <p:nvSpPr>
          <p:cNvPr name="TextBox 20" id="20"/>
          <p:cNvSpPr txBox="true"/>
          <p:nvPr/>
        </p:nvSpPr>
        <p:spPr>
          <a:xfrm rot="0">
            <a:off x="1933972" y="5313444"/>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Referring Domains</a:t>
            </a:r>
          </a:p>
        </p:txBody>
      </p:sp>
      <p:sp>
        <p:nvSpPr>
          <p:cNvPr name="TextBox 21" id="21"/>
          <p:cNvSpPr txBox="true"/>
          <p:nvPr/>
        </p:nvSpPr>
        <p:spPr>
          <a:xfrm rot="0">
            <a:off x="1933972" y="6187048"/>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Follow Backlinks</a:t>
            </a:r>
          </a:p>
        </p:txBody>
      </p:sp>
      <p:sp>
        <p:nvSpPr>
          <p:cNvPr name="TextBox 22" id="22"/>
          <p:cNvSpPr txBox="true"/>
          <p:nvPr/>
        </p:nvSpPr>
        <p:spPr>
          <a:xfrm rot="0">
            <a:off x="1933972" y="7060652"/>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NoFollow Backlinks</a:t>
            </a:r>
          </a:p>
        </p:txBody>
      </p:sp>
      <p:sp>
        <p:nvSpPr>
          <p:cNvPr name="TextBox 23" id="23"/>
          <p:cNvSpPr txBox="true"/>
          <p:nvPr/>
        </p:nvSpPr>
        <p:spPr>
          <a:xfrm rot="0">
            <a:off x="5759656" y="4478753"/>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18,742</a:t>
            </a:r>
          </a:p>
        </p:txBody>
      </p:sp>
      <p:sp>
        <p:nvSpPr>
          <p:cNvPr name="TextBox 24" id="24"/>
          <p:cNvSpPr txBox="true"/>
          <p:nvPr/>
        </p:nvSpPr>
        <p:spPr>
          <a:xfrm rot="0">
            <a:off x="5759656" y="5313444"/>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2,390</a:t>
            </a:r>
          </a:p>
        </p:txBody>
      </p:sp>
      <p:sp>
        <p:nvSpPr>
          <p:cNvPr name="TextBox 25" id="25"/>
          <p:cNvSpPr txBox="true"/>
          <p:nvPr/>
        </p:nvSpPr>
        <p:spPr>
          <a:xfrm rot="0">
            <a:off x="5759656" y="6187048"/>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14,872</a:t>
            </a:r>
          </a:p>
        </p:txBody>
      </p:sp>
      <p:sp>
        <p:nvSpPr>
          <p:cNvPr name="TextBox 26" id="26"/>
          <p:cNvSpPr txBox="true"/>
          <p:nvPr/>
        </p:nvSpPr>
        <p:spPr>
          <a:xfrm rot="0">
            <a:off x="5759656" y="7060652"/>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3,870</a:t>
            </a:r>
          </a:p>
        </p:txBody>
      </p:sp>
      <p:sp>
        <p:nvSpPr>
          <p:cNvPr name="TextBox 27" id="27"/>
          <p:cNvSpPr txBox="true"/>
          <p:nvPr/>
        </p:nvSpPr>
        <p:spPr>
          <a:xfrm rot="0">
            <a:off x="9589429" y="4478753"/>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15,320</a:t>
            </a:r>
          </a:p>
        </p:txBody>
      </p:sp>
      <p:sp>
        <p:nvSpPr>
          <p:cNvPr name="TextBox 28" id="28"/>
          <p:cNvSpPr txBox="true"/>
          <p:nvPr/>
        </p:nvSpPr>
        <p:spPr>
          <a:xfrm rot="0">
            <a:off x="9589429" y="5313444"/>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1,980</a:t>
            </a:r>
          </a:p>
        </p:txBody>
      </p:sp>
      <p:sp>
        <p:nvSpPr>
          <p:cNvPr name="TextBox 29" id="29"/>
          <p:cNvSpPr txBox="true"/>
          <p:nvPr/>
        </p:nvSpPr>
        <p:spPr>
          <a:xfrm rot="0">
            <a:off x="9589429" y="6187048"/>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12,560</a:t>
            </a:r>
          </a:p>
        </p:txBody>
      </p:sp>
      <p:sp>
        <p:nvSpPr>
          <p:cNvPr name="TextBox 30" id="30"/>
          <p:cNvSpPr txBox="true"/>
          <p:nvPr/>
        </p:nvSpPr>
        <p:spPr>
          <a:xfrm rot="0">
            <a:off x="9589429" y="7060652"/>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2,760</a:t>
            </a:r>
          </a:p>
        </p:txBody>
      </p:sp>
      <p:sp>
        <p:nvSpPr>
          <p:cNvPr name="TextBox 31" id="31"/>
          <p:cNvSpPr txBox="true"/>
          <p:nvPr/>
        </p:nvSpPr>
        <p:spPr>
          <a:xfrm rot="0">
            <a:off x="13429642" y="4478753"/>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+22.3%</a:t>
            </a:r>
          </a:p>
        </p:txBody>
      </p:sp>
      <p:sp>
        <p:nvSpPr>
          <p:cNvPr name="TextBox 32" id="32"/>
          <p:cNvSpPr txBox="true"/>
          <p:nvPr/>
        </p:nvSpPr>
        <p:spPr>
          <a:xfrm rot="0">
            <a:off x="13429642" y="5313444"/>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+20.7%</a:t>
            </a:r>
          </a:p>
        </p:txBody>
      </p:sp>
      <p:sp>
        <p:nvSpPr>
          <p:cNvPr name="TextBox 33" id="33"/>
          <p:cNvSpPr txBox="true"/>
          <p:nvPr/>
        </p:nvSpPr>
        <p:spPr>
          <a:xfrm rot="0">
            <a:off x="13429642" y="6187048"/>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+18.4%</a:t>
            </a:r>
          </a:p>
        </p:txBody>
      </p:sp>
      <p:sp>
        <p:nvSpPr>
          <p:cNvPr name="TextBox 34" id="34"/>
          <p:cNvSpPr txBox="true"/>
          <p:nvPr/>
        </p:nvSpPr>
        <p:spPr>
          <a:xfrm rot="0">
            <a:off x="13429642" y="7060652"/>
            <a:ext cx="2848698"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+40.2%</a:t>
            </a:r>
          </a:p>
        </p:txBody>
      </p:sp>
      <p:sp>
        <p:nvSpPr>
          <p:cNvPr name="TextBox 35" id="35"/>
          <p:cNvSpPr txBox="true"/>
          <p:nvPr/>
        </p:nvSpPr>
        <p:spPr>
          <a:xfrm rot="0">
            <a:off x="14103861" y="3603537"/>
            <a:ext cx="1500260"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Change</a:t>
            </a:r>
          </a:p>
        </p:txBody>
      </p:sp>
      <p:sp>
        <p:nvSpPr>
          <p:cNvPr name="TextBox 36" id="36"/>
          <p:cNvSpPr txBox="true"/>
          <p:nvPr/>
        </p:nvSpPr>
        <p:spPr>
          <a:xfrm rot="0">
            <a:off x="5808423" y="3603537"/>
            <a:ext cx="2751164" cy="397354"/>
          </a:xfrm>
          <a:prstGeom prst="rect">
            <a:avLst/>
          </a:prstGeom>
        </p:spPr>
        <p:txBody>
          <a:bodyPr anchor="t" rtlCol="false" tIns="0" lIns="0" bIns="0" rIns="0">
            <a:spAutoFit/>
          </a:bodyPr>
          <a:lstStyle/>
          <a:p>
            <a:pPr algn="ctr">
              <a:lnSpc>
                <a:spcPts val="2568"/>
              </a:lnSpc>
            </a:pPr>
            <a:r>
              <a:rPr lang="en-US" sz="2122" spc="-19">
                <a:solidFill>
                  <a:srgbClr val="032E50"/>
                </a:solidFill>
                <a:latin typeface="Mont"/>
                <a:ea typeface="Mont"/>
                <a:cs typeface="Mont"/>
                <a:sym typeface="Mont"/>
              </a:rPr>
              <a:t>Current Period</a:t>
            </a:r>
          </a:p>
        </p:txBody>
      </p:sp>
      <p:sp>
        <p:nvSpPr>
          <p:cNvPr name="TextBox 37" id="37"/>
          <p:cNvSpPr txBox="true"/>
          <p:nvPr/>
        </p:nvSpPr>
        <p:spPr>
          <a:xfrm rot="0">
            <a:off x="9638196" y="3603537"/>
            <a:ext cx="2751164" cy="397354"/>
          </a:xfrm>
          <a:prstGeom prst="rect">
            <a:avLst/>
          </a:prstGeom>
        </p:spPr>
        <p:txBody>
          <a:bodyPr anchor="t" rtlCol="false" tIns="0" lIns="0" bIns="0" rIns="0">
            <a:spAutoFit/>
          </a:bodyPr>
          <a:lstStyle/>
          <a:p>
            <a:pPr algn="ctr">
              <a:lnSpc>
                <a:spcPts val="2568"/>
              </a:lnSpc>
            </a:pPr>
            <a:r>
              <a:rPr lang="en-US" sz="2122" spc="-19">
                <a:solidFill>
                  <a:srgbClr val="FFFFFF"/>
                </a:solidFill>
                <a:latin typeface="Mont"/>
                <a:ea typeface="Mont"/>
                <a:cs typeface="Mont"/>
                <a:sym typeface="Mont"/>
              </a:rPr>
              <a:t>Previous Period</a:t>
            </a:r>
          </a:p>
        </p:txBody>
      </p:sp>
      <p:sp>
        <p:nvSpPr>
          <p:cNvPr name="TextBox 38" id="38"/>
          <p:cNvSpPr txBox="true"/>
          <p:nvPr/>
        </p:nvSpPr>
        <p:spPr>
          <a:xfrm rot="0">
            <a:off x="5460930" y="1270305"/>
            <a:ext cx="8353475"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Backlink Profile</a:t>
            </a:r>
          </a:p>
        </p:txBody>
      </p:sp>
      <p:sp>
        <p:nvSpPr>
          <p:cNvPr name="Freeform 39" id="39"/>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40" id="40"/>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41" id="41"/>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55023" y="8430583"/>
            <a:ext cx="10438886" cy="719979"/>
            <a:chOff x="0" y="0"/>
            <a:chExt cx="2749336" cy="189624"/>
          </a:xfrm>
        </p:grpSpPr>
        <p:sp>
          <p:nvSpPr>
            <p:cNvPr name="Freeform 5" id="5"/>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6" id="6"/>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7" id="7"/>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11" id="11"/>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12" id="12"/>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TextBox 13" id="13"/>
          <p:cNvSpPr txBox="true"/>
          <p:nvPr/>
        </p:nvSpPr>
        <p:spPr>
          <a:xfrm rot="0">
            <a:off x="1460100" y="2950445"/>
            <a:ext cx="6016132"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Competitor</a:t>
            </a:r>
          </a:p>
        </p:txBody>
      </p:sp>
      <p:sp>
        <p:nvSpPr>
          <p:cNvPr name="TextBox 14" id="14"/>
          <p:cNvSpPr txBox="true"/>
          <p:nvPr/>
        </p:nvSpPr>
        <p:spPr>
          <a:xfrm rot="0">
            <a:off x="1492667" y="4197493"/>
            <a:ext cx="5010989" cy="1056345"/>
          </a:xfrm>
          <a:prstGeom prst="rect">
            <a:avLst/>
          </a:prstGeom>
        </p:spPr>
        <p:txBody>
          <a:bodyPr anchor="t" rtlCol="false" tIns="0" lIns="0" bIns="0" rIns="0">
            <a:spAutoFit/>
          </a:bodyPr>
          <a:lstStyle/>
          <a:p>
            <a:pPr algn="l">
              <a:lnSpc>
                <a:spcPts val="7143"/>
              </a:lnSpc>
            </a:pPr>
            <a:r>
              <a:rPr lang="en-US" sz="5102" spc="-112">
                <a:solidFill>
                  <a:srgbClr val="032E50"/>
                </a:solidFill>
                <a:latin typeface="Mont"/>
                <a:ea typeface="Mont"/>
                <a:cs typeface="Mont"/>
                <a:sym typeface="Mont"/>
              </a:rPr>
              <a:t>Benchmarking</a:t>
            </a:r>
          </a:p>
        </p:txBody>
      </p:sp>
      <p:sp>
        <p:nvSpPr>
          <p:cNvPr name="Freeform 15" id="15"/>
          <p:cNvSpPr/>
          <p:nvPr/>
        </p:nvSpPr>
        <p:spPr>
          <a:xfrm flipH="true" flipV="false" rot="-5400000">
            <a:off x="9524665" y="-647031"/>
            <a:ext cx="16946577" cy="13684361"/>
          </a:xfrm>
          <a:custGeom>
            <a:avLst/>
            <a:gdLst/>
            <a:ahLst/>
            <a:cxnLst/>
            <a:rect r="r" b="b" t="t" l="l"/>
            <a:pathLst>
              <a:path h="13684361" w="16946577">
                <a:moveTo>
                  <a:pt x="16946577" y="0"/>
                </a:moveTo>
                <a:lnTo>
                  <a:pt x="0" y="0"/>
                </a:lnTo>
                <a:lnTo>
                  <a:pt x="0" y="13684361"/>
                </a:lnTo>
                <a:lnTo>
                  <a:pt x="16946577" y="13684361"/>
                </a:lnTo>
                <a:lnTo>
                  <a:pt x="1694657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0">
            <a:off x="9809754" y="3381089"/>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13">
              <a:extLst>
                <a:ext uri="{96DAC541-7B7A-43D3-8B79-37D633B846F1}">
                  <asvg:svgBlip xmlns:asvg="http://schemas.microsoft.com/office/drawing/2016/SVG/main" r:embed="rId14"/>
                </a:ext>
              </a:extLst>
            </a:blip>
            <a:stretch>
              <a:fillRect l="-836930" t="-629746" r="-85666" b="-62114"/>
            </a:stretch>
          </a:blipFill>
        </p:spPr>
      </p:sp>
      <p:sp>
        <p:nvSpPr>
          <p:cNvPr name="Freeform 17" id="17"/>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10166876" y="3176960"/>
            <a:ext cx="8874749"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07</a:t>
            </a:r>
          </a:p>
        </p:txBody>
      </p:sp>
      <p:sp>
        <p:nvSpPr>
          <p:cNvPr name="Freeform 19" id="19"/>
          <p:cNvSpPr/>
          <p:nvPr/>
        </p:nvSpPr>
        <p:spPr>
          <a:xfrm flipH="false" flipV="false" rot="0">
            <a:off x="8551324" y="1422705"/>
            <a:ext cx="3641664" cy="3641664"/>
          </a:xfrm>
          <a:custGeom>
            <a:avLst/>
            <a:gdLst/>
            <a:ahLst/>
            <a:cxnLst/>
            <a:rect r="r" b="b" t="t" l="l"/>
            <a:pathLst>
              <a:path h="3641664" w="3641664">
                <a:moveTo>
                  <a:pt x="0" y="0"/>
                </a:moveTo>
                <a:lnTo>
                  <a:pt x="3641664" y="0"/>
                </a:lnTo>
                <a:lnTo>
                  <a:pt x="3641664" y="3641665"/>
                </a:lnTo>
                <a:lnTo>
                  <a:pt x="0" y="36416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0" id="20"/>
          <p:cNvSpPr/>
          <p:nvPr/>
        </p:nvSpPr>
        <p:spPr>
          <a:xfrm flipH="false" flipV="false" rot="0">
            <a:off x="12922140" y="2718487"/>
            <a:ext cx="3561586" cy="3561586"/>
          </a:xfrm>
          <a:custGeom>
            <a:avLst/>
            <a:gdLst/>
            <a:ahLst/>
            <a:cxnLst/>
            <a:rect r="r" b="b" t="t" l="l"/>
            <a:pathLst>
              <a:path h="3561586" w="3561586">
                <a:moveTo>
                  <a:pt x="0" y="0"/>
                </a:moveTo>
                <a:lnTo>
                  <a:pt x="3561586" y="0"/>
                </a:lnTo>
                <a:lnTo>
                  <a:pt x="3561586" y="3561586"/>
                </a:lnTo>
                <a:lnTo>
                  <a:pt x="0" y="356158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1" id="21"/>
          <p:cNvSpPr/>
          <p:nvPr/>
        </p:nvSpPr>
        <p:spPr>
          <a:xfrm flipH="false" flipV="false" rot="0">
            <a:off x="9755499" y="5513796"/>
            <a:ext cx="3557635" cy="3557635"/>
          </a:xfrm>
          <a:custGeom>
            <a:avLst/>
            <a:gdLst/>
            <a:ahLst/>
            <a:cxnLst/>
            <a:rect r="r" b="b" t="t" l="l"/>
            <a:pathLst>
              <a:path h="3557635" w="3557635">
                <a:moveTo>
                  <a:pt x="0" y="0"/>
                </a:moveTo>
                <a:lnTo>
                  <a:pt x="3557635" y="0"/>
                </a:lnTo>
                <a:lnTo>
                  <a:pt x="3557635" y="3557635"/>
                </a:lnTo>
                <a:lnTo>
                  <a:pt x="0" y="355763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2" id="22"/>
          <p:cNvSpPr/>
          <p:nvPr/>
        </p:nvSpPr>
        <p:spPr>
          <a:xfrm flipH="false" flipV="false" rot="0">
            <a:off x="9211460" y="2297929"/>
            <a:ext cx="2321393" cy="2321393"/>
          </a:xfrm>
          <a:custGeom>
            <a:avLst/>
            <a:gdLst/>
            <a:ahLst/>
            <a:cxnLst/>
            <a:rect r="r" b="b" t="t" l="l"/>
            <a:pathLst>
              <a:path h="2321393" w="2321393">
                <a:moveTo>
                  <a:pt x="0" y="0"/>
                </a:moveTo>
                <a:lnTo>
                  <a:pt x="2321393" y="0"/>
                </a:lnTo>
                <a:lnTo>
                  <a:pt x="2321393" y="2321392"/>
                </a:lnTo>
                <a:lnTo>
                  <a:pt x="0" y="2321392"/>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3" id="23"/>
          <p:cNvSpPr/>
          <p:nvPr/>
        </p:nvSpPr>
        <p:spPr>
          <a:xfrm flipH="false" flipV="false" rot="0">
            <a:off x="13567760" y="3574465"/>
            <a:ext cx="2270346" cy="2270346"/>
          </a:xfrm>
          <a:custGeom>
            <a:avLst/>
            <a:gdLst/>
            <a:ahLst/>
            <a:cxnLst/>
            <a:rect r="r" b="b" t="t" l="l"/>
            <a:pathLst>
              <a:path h="2270346" w="2270346">
                <a:moveTo>
                  <a:pt x="0" y="0"/>
                </a:moveTo>
                <a:lnTo>
                  <a:pt x="2270346" y="0"/>
                </a:lnTo>
                <a:lnTo>
                  <a:pt x="2270346" y="2270346"/>
                </a:lnTo>
                <a:lnTo>
                  <a:pt x="0" y="227034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4" id="24"/>
          <p:cNvSpPr/>
          <p:nvPr/>
        </p:nvSpPr>
        <p:spPr>
          <a:xfrm flipH="false" flipV="false" rot="0">
            <a:off x="10400403" y="6368824"/>
            <a:ext cx="2267828" cy="2267828"/>
          </a:xfrm>
          <a:custGeom>
            <a:avLst/>
            <a:gdLst/>
            <a:ahLst/>
            <a:cxnLst/>
            <a:rect r="r" b="b" t="t" l="l"/>
            <a:pathLst>
              <a:path h="2267828" w="2267828">
                <a:moveTo>
                  <a:pt x="0" y="0"/>
                </a:moveTo>
                <a:lnTo>
                  <a:pt x="2267828" y="0"/>
                </a:lnTo>
                <a:lnTo>
                  <a:pt x="2267828" y="2267828"/>
                </a:lnTo>
                <a:lnTo>
                  <a:pt x="0" y="2267828"/>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5" id="25"/>
          <p:cNvSpPr txBox="true"/>
          <p:nvPr/>
        </p:nvSpPr>
        <p:spPr>
          <a:xfrm rot="0">
            <a:off x="9749095" y="2679427"/>
            <a:ext cx="1246123" cy="1527641"/>
          </a:xfrm>
          <a:prstGeom prst="rect">
            <a:avLst/>
          </a:prstGeom>
        </p:spPr>
        <p:txBody>
          <a:bodyPr anchor="t" rtlCol="false" tIns="0" lIns="0" bIns="0" rIns="0">
            <a:spAutoFit/>
          </a:bodyPr>
          <a:lstStyle/>
          <a:p>
            <a:pPr algn="ctr">
              <a:lnSpc>
                <a:spcPts val="1947"/>
              </a:lnSpc>
            </a:pPr>
            <a:r>
              <a:rPr lang="en-US" sz="1609" spc="-14">
                <a:solidFill>
                  <a:srgbClr val="032E50"/>
                </a:solidFill>
                <a:latin typeface="Mont"/>
                <a:ea typeface="Mont"/>
                <a:cs typeface="Mont"/>
                <a:sym typeface="Mont"/>
              </a:rPr>
              <a:t>Competitor A has a significantly stronger backlink profile</a:t>
            </a:r>
          </a:p>
        </p:txBody>
      </p:sp>
      <p:sp>
        <p:nvSpPr>
          <p:cNvPr name="TextBox 26" id="26"/>
          <p:cNvSpPr txBox="true"/>
          <p:nvPr/>
        </p:nvSpPr>
        <p:spPr>
          <a:xfrm rot="0">
            <a:off x="14002903" y="4074946"/>
            <a:ext cx="1400061" cy="1257042"/>
          </a:xfrm>
          <a:prstGeom prst="rect">
            <a:avLst/>
          </a:prstGeom>
        </p:spPr>
        <p:txBody>
          <a:bodyPr anchor="t" rtlCol="false" tIns="0" lIns="0" bIns="0" rIns="0">
            <a:spAutoFit/>
          </a:bodyPr>
          <a:lstStyle/>
          <a:p>
            <a:pPr algn="ctr">
              <a:lnSpc>
                <a:spcPts val="1904"/>
              </a:lnSpc>
            </a:pPr>
            <a:r>
              <a:rPr lang="en-US" sz="1573" spc="-14">
                <a:solidFill>
                  <a:srgbClr val="032E50"/>
                </a:solidFill>
                <a:latin typeface="Mont"/>
                <a:ea typeface="Mont"/>
                <a:cs typeface="Mont"/>
                <a:sym typeface="Mont"/>
              </a:rPr>
              <a:t>Competitor B shows strong performance in referral traffic</a:t>
            </a:r>
          </a:p>
        </p:txBody>
      </p:sp>
      <p:sp>
        <p:nvSpPr>
          <p:cNvPr name="TextBox 27" id="27"/>
          <p:cNvSpPr txBox="true"/>
          <p:nvPr/>
        </p:nvSpPr>
        <p:spPr>
          <a:xfrm rot="0">
            <a:off x="10835063" y="6722435"/>
            <a:ext cx="1398508" cy="1493930"/>
          </a:xfrm>
          <a:prstGeom prst="rect">
            <a:avLst/>
          </a:prstGeom>
        </p:spPr>
        <p:txBody>
          <a:bodyPr anchor="t" rtlCol="false" tIns="0" lIns="0" bIns="0" rIns="0">
            <a:spAutoFit/>
          </a:bodyPr>
          <a:lstStyle/>
          <a:p>
            <a:pPr algn="ctr">
              <a:lnSpc>
                <a:spcPts val="1902"/>
              </a:lnSpc>
            </a:pPr>
            <a:r>
              <a:rPr lang="en-US" sz="1572" spc="-14">
                <a:solidFill>
                  <a:srgbClr val="032E50"/>
                </a:solidFill>
                <a:latin typeface="Mont"/>
                <a:ea typeface="Mont"/>
                <a:cs typeface="Mont"/>
                <a:sym typeface="Mont"/>
              </a:rPr>
              <a:t>Competitor C's growth is steady but less diverse in the reference domain</a:t>
            </a:r>
          </a:p>
        </p:txBody>
      </p:sp>
      <p:sp>
        <p:nvSpPr>
          <p:cNvPr name="TextBox 28" id="28"/>
          <p:cNvSpPr txBox="true"/>
          <p:nvPr/>
        </p:nvSpPr>
        <p:spPr>
          <a:xfrm rot="0">
            <a:off x="9070557" y="1619790"/>
            <a:ext cx="2603200" cy="1024586"/>
          </a:xfrm>
          <a:prstGeom prst="rect">
            <a:avLst/>
          </a:prstGeom>
        </p:spPr>
        <p:txBody>
          <a:bodyPr anchor="t" rtlCol="false" tIns="0" lIns="0" bIns="0" rIns="0">
            <a:spAutoFit/>
          </a:bodyPr>
          <a:lstStyle/>
          <a:p>
            <a:pPr algn="ctr">
              <a:lnSpc>
                <a:spcPts val="3026"/>
              </a:lnSpc>
            </a:pPr>
            <a:r>
              <a:rPr lang="en-US" sz="2501" spc="240">
                <a:solidFill>
                  <a:srgbClr val="032E50"/>
                </a:solidFill>
                <a:latin typeface="Mont"/>
                <a:ea typeface="Mont"/>
                <a:cs typeface="Mont"/>
                <a:sym typeface="Mont"/>
              </a:rPr>
              <a:t>COMPETITOR A</a:t>
            </a:r>
          </a:p>
        </p:txBody>
      </p:sp>
      <p:sp>
        <p:nvSpPr>
          <p:cNvPr name="TextBox 29" id="29"/>
          <p:cNvSpPr txBox="true"/>
          <p:nvPr/>
        </p:nvSpPr>
        <p:spPr>
          <a:xfrm rot="0">
            <a:off x="13434908" y="2909353"/>
            <a:ext cx="2536050" cy="998095"/>
          </a:xfrm>
          <a:prstGeom prst="rect">
            <a:avLst/>
          </a:prstGeom>
        </p:spPr>
        <p:txBody>
          <a:bodyPr anchor="t" rtlCol="false" tIns="0" lIns="0" bIns="0" rIns="0">
            <a:spAutoFit/>
          </a:bodyPr>
          <a:lstStyle/>
          <a:p>
            <a:pPr algn="ctr">
              <a:lnSpc>
                <a:spcPts val="2959"/>
              </a:lnSpc>
            </a:pPr>
            <a:r>
              <a:rPr lang="en-US" sz="2446" spc="234">
                <a:solidFill>
                  <a:srgbClr val="FFFFFF"/>
                </a:solidFill>
                <a:latin typeface="Mont"/>
                <a:ea typeface="Mont"/>
                <a:cs typeface="Mont"/>
                <a:sym typeface="Mont"/>
              </a:rPr>
              <a:t>COMPETITOR B</a:t>
            </a:r>
          </a:p>
        </p:txBody>
      </p:sp>
      <p:sp>
        <p:nvSpPr>
          <p:cNvPr name="TextBox 30" id="30"/>
          <p:cNvSpPr txBox="true"/>
          <p:nvPr/>
        </p:nvSpPr>
        <p:spPr>
          <a:xfrm rot="0">
            <a:off x="10255332" y="5704355"/>
            <a:ext cx="2557969" cy="1011728"/>
          </a:xfrm>
          <a:prstGeom prst="rect">
            <a:avLst/>
          </a:prstGeom>
        </p:spPr>
        <p:txBody>
          <a:bodyPr anchor="t" rtlCol="false" tIns="0" lIns="0" bIns="0" rIns="0">
            <a:spAutoFit/>
          </a:bodyPr>
          <a:lstStyle/>
          <a:p>
            <a:pPr algn="ctr">
              <a:lnSpc>
                <a:spcPts val="2956"/>
              </a:lnSpc>
            </a:pPr>
            <a:r>
              <a:rPr lang="en-US" sz="2443" spc="234">
                <a:solidFill>
                  <a:srgbClr val="032E50"/>
                </a:solidFill>
                <a:latin typeface="Mont"/>
                <a:ea typeface="Mont"/>
                <a:cs typeface="Mont"/>
                <a:sym typeface="Mont"/>
              </a:rPr>
              <a:t>COMPETITOR C</a:t>
            </a:r>
          </a:p>
        </p:txBody>
      </p:sp>
      <p:sp>
        <p:nvSpPr>
          <p:cNvPr name="TextBox 31" id="31"/>
          <p:cNvSpPr txBox="true"/>
          <p:nvPr/>
        </p:nvSpPr>
        <p:spPr>
          <a:xfrm rot="0">
            <a:off x="1457886" y="5595461"/>
            <a:ext cx="7093438" cy="1579170"/>
          </a:xfrm>
          <a:prstGeom prst="rect">
            <a:avLst/>
          </a:prstGeom>
        </p:spPr>
        <p:txBody>
          <a:bodyPr anchor="t" rtlCol="false" tIns="0" lIns="0" bIns="0" rIns="0">
            <a:spAutoFit/>
          </a:bodyPr>
          <a:lstStyle/>
          <a:p>
            <a:pPr algn="just">
              <a:lnSpc>
                <a:spcPts val="2043"/>
              </a:lnSpc>
            </a:pPr>
            <a:r>
              <a:rPr lang="en-US" sz="1459">
                <a:solidFill>
                  <a:srgbClr val="032E50"/>
                </a:solidFill>
                <a:latin typeface="Mont"/>
                <a:ea typeface="Mont"/>
                <a:cs typeface="Mont"/>
                <a:sym typeface="Mont"/>
              </a:rPr>
              <a:t>Lorem ipsum dolor sit amet, consectetur adipiscing elit. Aenean congue felis ut dignissim ullamcorper. Aenean commodo dapibus est, vel mattis ipsum rutrum volutpat. Vestibulum pretium fringilla leo quis vestibulum. Vestibulum eleifend consequat euismod. Aenean eleifend sem placerat libero fringilla, nec aliquet massa rhoncus. Duis varius ligula et mi lacinia venenatis. Ut mattis lorem felis, sed tincidunt purus euismod sit amet.</a:t>
            </a:r>
          </a:p>
        </p:txBody>
      </p:sp>
      <p:sp>
        <p:nvSpPr>
          <p:cNvPr name="Freeform 32" id="32"/>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33" id="33"/>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34" id="34"/>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42326" t="-18657" r="-17664" b="-59109"/>
            </a:stretch>
          </a:blipFill>
        </p:spPr>
      </p:sp>
      <p:sp>
        <p:nvSpPr>
          <p:cNvPr name="Freeform 3" id="3"/>
          <p:cNvSpPr/>
          <p:nvPr/>
        </p:nvSpPr>
        <p:spPr>
          <a:xfrm flipH="true" flipV="false" rot="-5400000">
            <a:off x="-5587183" y="5278353"/>
            <a:ext cx="9412506" cy="9716135"/>
          </a:xfrm>
          <a:custGeom>
            <a:avLst/>
            <a:gdLst/>
            <a:ahLst/>
            <a:cxnLst/>
            <a:rect r="r" b="b" t="t" l="l"/>
            <a:pathLst>
              <a:path h="9716135" w="9412506">
                <a:moveTo>
                  <a:pt x="9412506" y="0"/>
                </a:moveTo>
                <a:lnTo>
                  <a:pt x="0" y="0"/>
                </a:lnTo>
                <a:lnTo>
                  <a:pt x="0" y="9716135"/>
                </a:lnTo>
                <a:lnTo>
                  <a:pt x="9412506" y="9716135"/>
                </a:lnTo>
                <a:lnTo>
                  <a:pt x="94125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55023" y="8430583"/>
            <a:ext cx="10438886" cy="719979"/>
            <a:chOff x="0" y="0"/>
            <a:chExt cx="2749336" cy="189624"/>
          </a:xfrm>
        </p:grpSpPr>
        <p:sp>
          <p:nvSpPr>
            <p:cNvPr name="Freeform 5" id="5"/>
            <p:cNvSpPr/>
            <p:nvPr/>
          </p:nvSpPr>
          <p:spPr>
            <a:xfrm flipH="false" flipV="false" rot="0">
              <a:off x="0" y="0"/>
              <a:ext cx="2749336" cy="189624"/>
            </a:xfrm>
            <a:custGeom>
              <a:avLst/>
              <a:gdLst/>
              <a:ahLst/>
              <a:cxnLst/>
              <a:rect r="r" b="b" t="t" l="l"/>
              <a:pathLst>
                <a:path h="189624" w="2749336">
                  <a:moveTo>
                    <a:pt x="0" y="0"/>
                  </a:moveTo>
                  <a:lnTo>
                    <a:pt x="2749336" y="0"/>
                  </a:lnTo>
                  <a:lnTo>
                    <a:pt x="2749336" y="189624"/>
                  </a:lnTo>
                  <a:lnTo>
                    <a:pt x="0" y="189624"/>
                  </a:lnTo>
                  <a:close/>
                </a:path>
              </a:pathLst>
            </a:custGeom>
            <a:solidFill>
              <a:srgbClr val="FFFFFF"/>
            </a:solidFill>
          </p:spPr>
        </p:sp>
        <p:sp>
          <p:nvSpPr>
            <p:cNvPr name="TextBox 6" id="6"/>
            <p:cNvSpPr txBox="true"/>
            <p:nvPr/>
          </p:nvSpPr>
          <p:spPr>
            <a:xfrm>
              <a:off x="0" y="-66675"/>
              <a:ext cx="2749336" cy="256299"/>
            </a:xfrm>
            <a:prstGeom prst="rect">
              <a:avLst/>
            </a:prstGeom>
          </p:spPr>
          <p:txBody>
            <a:bodyPr anchor="ctr" rtlCol="false" tIns="50800" lIns="50800" bIns="50800" rIns="50800"/>
            <a:lstStyle/>
            <a:p>
              <a:pPr algn="ctr">
                <a:lnSpc>
                  <a:spcPts val="1813"/>
                </a:lnSpc>
              </a:pPr>
            </a:p>
          </p:txBody>
        </p:sp>
      </p:grpSp>
      <p:sp>
        <p:nvSpPr>
          <p:cNvPr name="Freeform 7" id="7"/>
          <p:cNvSpPr/>
          <p:nvPr/>
        </p:nvSpPr>
        <p:spPr>
          <a:xfrm flipH="false" flipV="false" rot="0">
            <a:off x="1457886"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286641" y="8646500"/>
            <a:ext cx="288144" cy="288144"/>
          </a:xfrm>
          <a:custGeom>
            <a:avLst/>
            <a:gdLst/>
            <a:ahLst/>
            <a:cxnLst/>
            <a:rect r="r" b="b" t="t" l="l"/>
            <a:pathLst>
              <a:path h="288144" w="288144">
                <a:moveTo>
                  <a:pt x="0" y="0"/>
                </a:moveTo>
                <a:lnTo>
                  <a:pt x="288143" y="0"/>
                </a:lnTo>
                <a:lnTo>
                  <a:pt x="288143" y="288144"/>
                </a:lnTo>
                <a:lnTo>
                  <a:pt x="0" y="288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215512" y="8646500"/>
            <a:ext cx="288144" cy="288144"/>
          </a:xfrm>
          <a:custGeom>
            <a:avLst/>
            <a:gdLst/>
            <a:ahLst/>
            <a:cxnLst/>
            <a:rect r="r" b="b" t="t" l="l"/>
            <a:pathLst>
              <a:path h="288144" w="288144">
                <a:moveTo>
                  <a:pt x="0" y="0"/>
                </a:moveTo>
                <a:lnTo>
                  <a:pt x="288144" y="0"/>
                </a:lnTo>
                <a:lnTo>
                  <a:pt x="288144" y="288144"/>
                </a:lnTo>
                <a:lnTo>
                  <a:pt x="0" y="2881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true" flipV="false" rot="-5400000">
            <a:off x="9524665" y="-647031"/>
            <a:ext cx="16946577" cy="13684361"/>
          </a:xfrm>
          <a:custGeom>
            <a:avLst/>
            <a:gdLst/>
            <a:ahLst/>
            <a:cxnLst/>
            <a:rect r="r" b="b" t="t" l="l"/>
            <a:pathLst>
              <a:path h="13684361" w="16946577">
                <a:moveTo>
                  <a:pt x="16946577" y="0"/>
                </a:moveTo>
                <a:lnTo>
                  <a:pt x="0" y="0"/>
                </a:lnTo>
                <a:lnTo>
                  <a:pt x="0" y="13684361"/>
                </a:lnTo>
                <a:lnTo>
                  <a:pt x="16946577" y="13684361"/>
                </a:lnTo>
                <a:lnTo>
                  <a:pt x="1694657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9809754" y="3381089"/>
            <a:ext cx="10680449" cy="10740962"/>
          </a:xfrm>
          <a:custGeom>
            <a:avLst/>
            <a:gdLst/>
            <a:ahLst/>
            <a:cxnLst/>
            <a:rect r="r" b="b" t="t" l="l"/>
            <a:pathLst>
              <a:path h="10740962" w="10680449">
                <a:moveTo>
                  <a:pt x="0" y="0"/>
                </a:moveTo>
                <a:lnTo>
                  <a:pt x="10680449" y="0"/>
                </a:lnTo>
                <a:lnTo>
                  <a:pt x="10680449" y="10740962"/>
                </a:lnTo>
                <a:lnTo>
                  <a:pt x="0" y="10740962"/>
                </a:lnTo>
                <a:lnTo>
                  <a:pt x="0" y="0"/>
                </a:lnTo>
                <a:close/>
              </a:path>
            </a:pathLst>
          </a:custGeom>
          <a:blipFill>
            <a:blip r:embed="rId13">
              <a:extLst>
                <a:ext uri="{96DAC541-7B7A-43D3-8B79-37D633B846F1}">
                  <asvg:svgBlip xmlns:asvg="http://schemas.microsoft.com/office/drawing/2016/SVG/main" r:embed="rId14"/>
                </a:ext>
              </a:extLst>
            </a:blip>
            <a:stretch>
              <a:fillRect l="-836930" t="-629746" r="-85666" b="-62114"/>
            </a:stretch>
          </a:blipFill>
        </p:spPr>
      </p:sp>
      <p:sp>
        <p:nvSpPr>
          <p:cNvPr name="Freeform 12" id="12"/>
          <p:cNvSpPr/>
          <p:nvPr/>
        </p:nvSpPr>
        <p:spPr>
          <a:xfrm flipH="true" flipV="false" rot="0">
            <a:off x="17259300" y="1359863"/>
            <a:ext cx="1754972" cy="995946"/>
          </a:xfrm>
          <a:custGeom>
            <a:avLst/>
            <a:gdLst/>
            <a:ahLst/>
            <a:cxnLst/>
            <a:rect r="r" b="b" t="t" l="l"/>
            <a:pathLst>
              <a:path h="995946" w="1754972">
                <a:moveTo>
                  <a:pt x="1754972" y="0"/>
                </a:moveTo>
                <a:lnTo>
                  <a:pt x="0" y="0"/>
                </a:lnTo>
                <a:lnTo>
                  <a:pt x="0" y="995946"/>
                </a:lnTo>
                <a:lnTo>
                  <a:pt x="1754972" y="995946"/>
                </a:lnTo>
                <a:lnTo>
                  <a:pt x="1754972"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3" id="13"/>
          <p:cNvSpPr txBox="true"/>
          <p:nvPr/>
        </p:nvSpPr>
        <p:spPr>
          <a:xfrm rot="0">
            <a:off x="10166876" y="3176960"/>
            <a:ext cx="8874749" cy="8178412"/>
          </a:xfrm>
          <a:prstGeom prst="rect">
            <a:avLst/>
          </a:prstGeom>
        </p:spPr>
        <p:txBody>
          <a:bodyPr anchor="t" rtlCol="false" tIns="0" lIns="0" bIns="0" rIns="0">
            <a:spAutoFit/>
          </a:bodyPr>
          <a:lstStyle/>
          <a:p>
            <a:pPr algn="r">
              <a:lnSpc>
                <a:spcPts val="66875"/>
              </a:lnSpc>
            </a:pPr>
            <a:r>
              <a:rPr lang="en-US" b="true" sz="47767" spc="-2961">
                <a:solidFill>
                  <a:srgbClr val="FFFFFF">
                    <a:alpha val="14902"/>
                  </a:srgbClr>
                </a:solidFill>
                <a:latin typeface="Gordita Bold"/>
                <a:ea typeface="Gordita Bold"/>
                <a:cs typeface="Gordita Bold"/>
                <a:sym typeface="Gordita Bold"/>
              </a:rPr>
              <a:t>08</a:t>
            </a:r>
          </a:p>
        </p:txBody>
      </p:sp>
      <p:sp>
        <p:nvSpPr>
          <p:cNvPr name="TextBox 14" id="14"/>
          <p:cNvSpPr txBox="true"/>
          <p:nvPr/>
        </p:nvSpPr>
        <p:spPr>
          <a:xfrm rot="0">
            <a:off x="1460100" y="2604177"/>
            <a:ext cx="10036049" cy="1401458"/>
          </a:xfrm>
          <a:prstGeom prst="rect">
            <a:avLst/>
          </a:prstGeom>
        </p:spPr>
        <p:txBody>
          <a:bodyPr anchor="t" rtlCol="false" tIns="0" lIns="0" bIns="0" rIns="0">
            <a:spAutoFit/>
          </a:bodyPr>
          <a:lstStyle/>
          <a:p>
            <a:pPr algn="l">
              <a:lnSpc>
                <a:spcPts val="11481"/>
              </a:lnSpc>
            </a:pPr>
            <a:r>
              <a:rPr lang="en-US" sz="8200" spc="-237" b="true">
                <a:solidFill>
                  <a:srgbClr val="032E50"/>
                </a:solidFill>
                <a:latin typeface="Gordita Bold"/>
                <a:ea typeface="Gordita Bold"/>
                <a:cs typeface="Gordita Bold"/>
                <a:sym typeface="Gordita Bold"/>
              </a:rPr>
              <a:t>Recommendations</a:t>
            </a:r>
          </a:p>
        </p:txBody>
      </p:sp>
      <p:sp>
        <p:nvSpPr>
          <p:cNvPr name="Freeform 15" id="15"/>
          <p:cNvSpPr/>
          <p:nvPr/>
        </p:nvSpPr>
        <p:spPr>
          <a:xfrm flipH="false" flipV="false" rot="0">
            <a:off x="6623844" y="4964720"/>
            <a:ext cx="2397749" cy="2397749"/>
          </a:xfrm>
          <a:custGeom>
            <a:avLst/>
            <a:gdLst/>
            <a:ahLst/>
            <a:cxnLst/>
            <a:rect r="r" b="b" t="t" l="l"/>
            <a:pathLst>
              <a:path h="2397749" w="2397749">
                <a:moveTo>
                  <a:pt x="0" y="0"/>
                </a:moveTo>
                <a:lnTo>
                  <a:pt x="2397749" y="0"/>
                </a:lnTo>
                <a:lnTo>
                  <a:pt x="2397749" y="2397749"/>
                </a:lnTo>
                <a:lnTo>
                  <a:pt x="0" y="239774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false" flipV="false" rot="0">
            <a:off x="9339212" y="4964720"/>
            <a:ext cx="2397749" cy="2397749"/>
          </a:xfrm>
          <a:custGeom>
            <a:avLst/>
            <a:gdLst/>
            <a:ahLst/>
            <a:cxnLst/>
            <a:rect r="r" b="b" t="t" l="l"/>
            <a:pathLst>
              <a:path h="2397749" w="2397749">
                <a:moveTo>
                  <a:pt x="0" y="0"/>
                </a:moveTo>
                <a:lnTo>
                  <a:pt x="2397749" y="0"/>
                </a:lnTo>
                <a:lnTo>
                  <a:pt x="2397749" y="2397749"/>
                </a:lnTo>
                <a:lnTo>
                  <a:pt x="0" y="239774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7" id="17"/>
          <p:cNvSpPr/>
          <p:nvPr/>
        </p:nvSpPr>
        <p:spPr>
          <a:xfrm flipH="false" flipV="false" rot="0">
            <a:off x="12054580" y="4964720"/>
            <a:ext cx="2397749" cy="2397749"/>
          </a:xfrm>
          <a:custGeom>
            <a:avLst/>
            <a:gdLst/>
            <a:ahLst/>
            <a:cxnLst/>
            <a:rect r="r" b="b" t="t" l="l"/>
            <a:pathLst>
              <a:path h="2397749" w="2397749">
                <a:moveTo>
                  <a:pt x="0" y="0"/>
                </a:moveTo>
                <a:lnTo>
                  <a:pt x="2397749" y="0"/>
                </a:lnTo>
                <a:lnTo>
                  <a:pt x="2397749" y="2397749"/>
                </a:lnTo>
                <a:lnTo>
                  <a:pt x="0" y="239774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8" id="18"/>
          <p:cNvSpPr/>
          <p:nvPr/>
        </p:nvSpPr>
        <p:spPr>
          <a:xfrm flipH="false" flipV="false" rot="0">
            <a:off x="14769948" y="4964720"/>
            <a:ext cx="2397749" cy="2397749"/>
          </a:xfrm>
          <a:custGeom>
            <a:avLst/>
            <a:gdLst/>
            <a:ahLst/>
            <a:cxnLst/>
            <a:rect r="r" b="b" t="t" l="l"/>
            <a:pathLst>
              <a:path h="2397749" w="2397749">
                <a:moveTo>
                  <a:pt x="0" y="0"/>
                </a:moveTo>
                <a:lnTo>
                  <a:pt x="2397749" y="0"/>
                </a:lnTo>
                <a:lnTo>
                  <a:pt x="2397749" y="2397749"/>
                </a:lnTo>
                <a:lnTo>
                  <a:pt x="0" y="239774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9" id="19"/>
          <p:cNvSpPr/>
          <p:nvPr/>
        </p:nvSpPr>
        <p:spPr>
          <a:xfrm flipH="false" flipV="false" rot="0">
            <a:off x="8513332" y="5814660"/>
            <a:ext cx="825880" cy="697869"/>
          </a:xfrm>
          <a:custGeom>
            <a:avLst/>
            <a:gdLst/>
            <a:ahLst/>
            <a:cxnLst/>
            <a:rect r="r" b="b" t="t" l="l"/>
            <a:pathLst>
              <a:path h="697869" w="825880">
                <a:moveTo>
                  <a:pt x="0" y="0"/>
                </a:moveTo>
                <a:lnTo>
                  <a:pt x="825880" y="0"/>
                </a:lnTo>
                <a:lnTo>
                  <a:pt x="825880" y="697868"/>
                </a:lnTo>
                <a:lnTo>
                  <a:pt x="0" y="69786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0" id="20"/>
          <p:cNvSpPr/>
          <p:nvPr/>
        </p:nvSpPr>
        <p:spPr>
          <a:xfrm flipH="false" flipV="false" rot="0">
            <a:off x="11228700" y="5814660"/>
            <a:ext cx="825880" cy="697869"/>
          </a:xfrm>
          <a:custGeom>
            <a:avLst/>
            <a:gdLst/>
            <a:ahLst/>
            <a:cxnLst/>
            <a:rect r="r" b="b" t="t" l="l"/>
            <a:pathLst>
              <a:path h="697869" w="825880">
                <a:moveTo>
                  <a:pt x="0" y="0"/>
                </a:moveTo>
                <a:lnTo>
                  <a:pt x="825880" y="0"/>
                </a:lnTo>
                <a:lnTo>
                  <a:pt x="825880" y="697868"/>
                </a:lnTo>
                <a:lnTo>
                  <a:pt x="0" y="69786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1" id="21"/>
          <p:cNvSpPr/>
          <p:nvPr/>
        </p:nvSpPr>
        <p:spPr>
          <a:xfrm flipH="false" flipV="false" rot="0">
            <a:off x="13943578" y="5814660"/>
            <a:ext cx="825880" cy="697869"/>
          </a:xfrm>
          <a:custGeom>
            <a:avLst/>
            <a:gdLst/>
            <a:ahLst/>
            <a:cxnLst/>
            <a:rect r="r" b="b" t="t" l="l"/>
            <a:pathLst>
              <a:path h="697869" w="825880">
                <a:moveTo>
                  <a:pt x="0" y="0"/>
                </a:moveTo>
                <a:lnTo>
                  <a:pt x="825880" y="0"/>
                </a:lnTo>
                <a:lnTo>
                  <a:pt x="825880" y="697868"/>
                </a:lnTo>
                <a:lnTo>
                  <a:pt x="0" y="69786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22" id="22"/>
          <p:cNvSpPr txBox="true"/>
          <p:nvPr/>
        </p:nvSpPr>
        <p:spPr>
          <a:xfrm rot="0">
            <a:off x="1834573" y="8629636"/>
            <a:ext cx="1364405" cy="286709"/>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+123-456-7890</a:t>
            </a:r>
          </a:p>
        </p:txBody>
      </p:sp>
      <p:sp>
        <p:nvSpPr>
          <p:cNvPr name="TextBox 23" id="23"/>
          <p:cNvSpPr txBox="true"/>
          <p:nvPr/>
        </p:nvSpPr>
        <p:spPr>
          <a:xfrm rot="0">
            <a:off x="3656873" y="8629636"/>
            <a:ext cx="2379639"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www.reallygreatsite.com</a:t>
            </a:r>
          </a:p>
        </p:txBody>
      </p:sp>
      <p:sp>
        <p:nvSpPr>
          <p:cNvPr name="TextBox 24" id="24"/>
          <p:cNvSpPr txBox="true"/>
          <p:nvPr/>
        </p:nvSpPr>
        <p:spPr>
          <a:xfrm rot="0">
            <a:off x="6585744" y="8629636"/>
            <a:ext cx="2562796" cy="286833"/>
          </a:xfrm>
          <a:prstGeom prst="rect">
            <a:avLst/>
          </a:prstGeom>
        </p:spPr>
        <p:txBody>
          <a:bodyPr anchor="t" rtlCol="false" tIns="0" lIns="0" bIns="0" rIns="0">
            <a:spAutoFit/>
          </a:bodyPr>
          <a:lstStyle/>
          <a:p>
            <a:pPr algn="l">
              <a:lnSpc>
                <a:spcPts val="1813"/>
              </a:lnSpc>
            </a:pPr>
            <a:r>
              <a:rPr lang="en-US" sz="1498" spc="-22">
                <a:solidFill>
                  <a:srgbClr val="032E50"/>
                </a:solidFill>
                <a:latin typeface="Mont"/>
                <a:ea typeface="Mont"/>
                <a:cs typeface="Mont"/>
                <a:sym typeface="Mont"/>
              </a:rPr>
              <a:t>hello@reallygreatsite.com</a:t>
            </a:r>
          </a:p>
        </p:txBody>
      </p:sp>
      <p:sp>
        <p:nvSpPr>
          <p:cNvPr name="TextBox 25" id="25"/>
          <p:cNvSpPr txBox="true"/>
          <p:nvPr/>
        </p:nvSpPr>
        <p:spPr>
          <a:xfrm rot="0">
            <a:off x="1492667" y="3908375"/>
            <a:ext cx="4866917" cy="1056401"/>
          </a:xfrm>
          <a:prstGeom prst="rect">
            <a:avLst/>
          </a:prstGeom>
        </p:spPr>
        <p:txBody>
          <a:bodyPr anchor="t" rtlCol="false" tIns="0" lIns="0" bIns="0" rIns="0">
            <a:spAutoFit/>
          </a:bodyPr>
          <a:lstStyle/>
          <a:p>
            <a:pPr algn="l">
              <a:lnSpc>
                <a:spcPts val="7143"/>
              </a:lnSpc>
            </a:pPr>
            <a:r>
              <a:rPr lang="en-US" sz="5102" spc="-112">
                <a:solidFill>
                  <a:srgbClr val="032E50"/>
                </a:solidFill>
                <a:latin typeface="Mont"/>
                <a:ea typeface="Mont"/>
                <a:cs typeface="Mont"/>
                <a:sym typeface="Mont"/>
              </a:rPr>
              <a:t>&amp; Next Steps</a:t>
            </a:r>
          </a:p>
        </p:txBody>
      </p:sp>
      <p:sp>
        <p:nvSpPr>
          <p:cNvPr name="TextBox 26" id="26"/>
          <p:cNvSpPr txBox="true"/>
          <p:nvPr/>
        </p:nvSpPr>
        <p:spPr>
          <a:xfrm rot="0">
            <a:off x="1457886" y="5595461"/>
            <a:ext cx="4470684" cy="1579004"/>
          </a:xfrm>
          <a:prstGeom prst="rect">
            <a:avLst/>
          </a:prstGeom>
        </p:spPr>
        <p:txBody>
          <a:bodyPr anchor="t" rtlCol="false" tIns="0" lIns="0" bIns="0" rIns="0">
            <a:spAutoFit/>
          </a:bodyPr>
          <a:lstStyle/>
          <a:p>
            <a:pPr algn="just">
              <a:lnSpc>
                <a:spcPts val="2043"/>
              </a:lnSpc>
            </a:pPr>
            <a:r>
              <a:rPr lang="en-US" sz="1459">
                <a:solidFill>
                  <a:srgbClr val="032E50"/>
                </a:solidFill>
                <a:latin typeface="Mont"/>
                <a:ea typeface="Mont"/>
                <a:cs typeface="Mont"/>
                <a:sym typeface="Mont"/>
              </a:rPr>
              <a:t>Lorem ipsum dolor sit amet, consectetur adipiscing elit. Aenean congue felis ut dignissim ullamcorper. Aenean commodo dapibus est, vel mattis ipsum rutrum volutpat. Vestibulum pretium fringilla leo quis vestibulum. Vestibulum eleifend consequat euismod.</a:t>
            </a:r>
          </a:p>
        </p:txBody>
      </p:sp>
      <p:sp>
        <p:nvSpPr>
          <p:cNvPr name="TextBox 27" id="27"/>
          <p:cNvSpPr txBox="true"/>
          <p:nvPr/>
        </p:nvSpPr>
        <p:spPr>
          <a:xfrm rot="0">
            <a:off x="7107893" y="5854396"/>
            <a:ext cx="1429650" cy="551720"/>
          </a:xfrm>
          <a:prstGeom prst="rect">
            <a:avLst/>
          </a:prstGeom>
        </p:spPr>
        <p:txBody>
          <a:bodyPr anchor="t" rtlCol="false" tIns="0" lIns="0" bIns="0" rIns="0">
            <a:spAutoFit/>
          </a:bodyPr>
          <a:lstStyle/>
          <a:p>
            <a:pPr algn="ctr">
              <a:lnSpc>
                <a:spcPts val="1944"/>
              </a:lnSpc>
            </a:pPr>
            <a:r>
              <a:rPr lang="en-US" sz="1607" spc="-14">
                <a:solidFill>
                  <a:srgbClr val="FFFFFF"/>
                </a:solidFill>
                <a:latin typeface="Mont"/>
                <a:ea typeface="Mont"/>
                <a:cs typeface="Mont"/>
                <a:sym typeface="Mont"/>
              </a:rPr>
              <a:t>Content Optimization</a:t>
            </a:r>
          </a:p>
        </p:txBody>
      </p:sp>
      <p:sp>
        <p:nvSpPr>
          <p:cNvPr name="TextBox 28" id="28"/>
          <p:cNvSpPr txBox="true"/>
          <p:nvPr/>
        </p:nvSpPr>
        <p:spPr>
          <a:xfrm rot="0">
            <a:off x="9738733" y="5854396"/>
            <a:ext cx="1598707" cy="551720"/>
          </a:xfrm>
          <a:prstGeom prst="rect">
            <a:avLst/>
          </a:prstGeom>
        </p:spPr>
        <p:txBody>
          <a:bodyPr anchor="t" rtlCol="false" tIns="0" lIns="0" bIns="0" rIns="0">
            <a:spAutoFit/>
          </a:bodyPr>
          <a:lstStyle/>
          <a:p>
            <a:pPr algn="ctr">
              <a:lnSpc>
                <a:spcPts val="1944"/>
              </a:lnSpc>
            </a:pPr>
            <a:r>
              <a:rPr lang="en-US" sz="1607" spc="-14">
                <a:solidFill>
                  <a:srgbClr val="FFFFFF"/>
                </a:solidFill>
                <a:latin typeface="Mont"/>
                <a:ea typeface="Mont"/>
                <a:cs typeface="Mont"/>
                <a:sym typeface="Mont"/>
              </a:rPr>
              <a:t>Backlink Strategy</a:t>
            </a:r>
          </a:p>
        </p:txBody>
      </p:sp>
      <p:sp>
        <p:nvSpPr>
          <p:cNvPr name="TextBox 29" id="29"/>
          <p:cNvSpPr txBox="true"/>
          <p:nvPr/>
        </p:nvSpPr>
        <p:spPr>
          <a:xfrm rot="0">
            <a:off x="12447599" y="5854396"/>
            <a:ext cx="1611711" cy="551720"/>
          </a:xfrm>
          <a:prstGeom prst="rect">
            <a:avLst/>
          </a:prstGeom>
        </p:spPr>
        <p:txBody>
          <a:bodyPr anchor="t" rtlCol="false" tIns="0" lIns="0" bIns="0" rIns="0">
            <a:spAutoFit/>
          </a:bodyPr>
          <a:lstStyle/>
          <a:p>
            <a:pPr algn="ctr">
              <a:lnSpc>
                <a:spcPts val="1944"/>
              </a:lnSpc>
            </a:pPr>
            <a:r>
              <a:rPr lang="en-US" sz="1607" spc="-14">
                <a:solidFill>
                  <a:srgbClr val="FFFFFF"/>
                </a:solidFill>
                <a:latin typeface="Mont"/>
                <a:ea typeface="Mont"/>
                <a:cs typeface="Mont"/>
                <a:sym typeface="Mont"/>
              </a:rPr>
              <a:t>Analytics &amp; Tracking</a:t>
            </a:r>
          </a:p>
        </p:txBody>
      </p:sp>
      <p:sp>
        <p:nvSpPr>
          <p:cNvPr name="TextBox 30" id="30"/>
          <p:cNvSpPr txBox="true"/>
          <p:nvPr/>
        </p:nvSpPr>
        <p:spPr>
          <a:xfrm rot="0">
            <a:off x="15091443" y="5854396"/>
            <a:ext cx="1754759" cy="551720"/>
          </a:xfrm>
          <a:prstGeom prst="rect">
            <a:avLst/>
          </a:prstGeom>
        </p:spPr>
        <p:txBody>
          <a:bodyPr anchor="t" rtlCol="false" tIns="0" lIns="0" bIns="0" rIns="0">
            <a:spAutoFit/>
          </a:bodyPr>
          <a:lstStyle/>
          <a:p>
            <a:pPr algn="ctr">
              <a:lnSpc>
                <a:spcPts val="1944"/>
              </a:lnSpc>
            </a:pPr>
            <a:r>
              <a:rPr lang="en-US" sz="1607" spc="-14">
                <a:solidFill>
                  <a:srgbClr val="FFFFFF"/>
                </a:solidFill>
                <a:latin typeface="Mont"/>
                <a:ea typeface="Mont"/>
                <a:cs typeface="Mont"/>
                <a:sym typeface="Mont"/>
              </a:rPr>
              <a:t>Mobile &amp; UX Improvements</a:t>
            </a:r>
          </a:p>
        </p:txBody>
      </p:sp>
      <p:sp>
        <p:nvSpPr>
          <p:cNvPr name="Freeform 31" id="31"/>
          <p:cNvSpPr/>
          <p:nvPr/>
        </p:nvSpPr>
        <p:spPr>
          <a:xfrm flipH="false" flipV="false" rot="0">
            <a:off x="1460100" y="1352356"/>
            <a:ext cx="555934" cy="709326"/>
          </a:xfrm>
          <a:custGeom>
            <a:avLst/>
            <a:gdLst/>
            <a:ahLst/>
            <a:cxnLst/>
            <a:rect r="r" b="b" t="t" l="l"/>
            <a:pathLst>
              <a:path h="709326" w="555934">
                <a:moveTo>
                  <a:pt x="0" y="0"/>
                </a:moveTo>
                <a:lnTo>
                  <a:pt x="555935" y="0"/>
                </a:lnTo>
                <a:lnTo>
                  <a:pt x="555935" y="709326"/>
                </a:lnTo>
                <a:lnTo>
                  <a:pt x="0" y="709326"/>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32" id="32"/>
          <p:cNvSpPr txBox="true"/>
          <p:nvPr/>
        </p:nvSpPr>
        <p:spPr>
          <a:xfrm rot="0">
            <a:off x="2277106" y="1356030"/>
            <a:ext cx="1702197" cy="348351"/>
          </a:xfrm>
          <a:prstGeom prst="rect">
            <a:avLst/>
          </a:prstGeom>
        </p:spPr>
        <p:txBody>
          <a:bodyPr anchor="t" rtlCol="false" tIns="0" lIns="0" bIns="0" rIns="0">
            <a:spAutoFit/>
          </a:bodyPr>
          <a:lstStyle/>
          <a:p>
            <a:pPr algn="l">
              <a:lnSpc>
                <a:spcPts val="2262"/>
              </a:lnSpc>
            </a:pPr>
            <a:r>
              <a:rPr lang="en-US" sz="1869" spc="-28" b="true">
                <a:solidFill>
                  <a:srgbClr val="032E50"/>
                </a:solidFill>
                <a:latin typeface="Mont Bold"/>
                <a:ea typeface="Mont Bold"/>
                <a:cs typeface="Mont Bold"/>
                <a:sym typeface="Mont Bold"/>
              </a:rPr>
              <a:t>YOUR LOGO</a:t>
            </a:r>
          </a:p>
        </p:txBody>
      </p:sp>
      <p:sp>
        <p:nvSpPr>
          <p:cNvPr name="TextBox 33" id="33"/>
          <p:cNvSpPr txBox="true"/>
          <p:nvPr/>
        </p:nvSpPr>
        <p:spPr>
          <a:xfrm rot="0">
            <a:off x="2277106" y="1657665"/>
            <a:ext cx="2048130" cy="333668"/>
          </a:xfrm>
          <a:prstGeom prst="rect">
            <a:avLst/>
          </a:prstGeom>
        </p:spPr>
        <p:txBody>
          <a:bodyPr anchor="t" rtlCol="false" tIns="0" lIns="0" bIns="0" rIns="0">
            <a:spAutoFit/>
          </a:bodyPr>
          <a:lstStyle/>
          <a:p>
            <a:pPr algn="l">
              <a:lnSpc>
                <a:spcPts val="2144"/>
              </a:lnSpc>
            </a:pPr>
            <a:r>
              <a:rPr lang="en-US" sz="1772" spc="-120">
                <a:solidFill>
                  <a:srgbClr val="032E50"/>
                </a:solidFill>
                <a:latin typeface="Mont"/>
                <a:ea typeface="Mont"/>
                <a:cs typeface="Mont"/>
                <a:sym typeface="Mont"/>
              </a:rPr>
              <a:t>YOUR COMPANY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DAGutlD-hHY</dc:identifier>
  <dcterms:modified xsi:type="dcterms:W3CDTF">2011-08-01T06:04:30Z</dcterms:modified>
  <cp:revision>1</cp:revision>
  <dc:title>Blue and White Modern SEO Report Presentation</dc:title>
</cp:coreProperties>
</file>