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Poppins Bold" charset="1" panose="00000800000000000000"/>
      <p:regular r:id="rId21"/>
    </p:embeddedFont>
    <p:embeddedFont>
      <p:font typeface="Agrandir Medium" charset="1" panose="00000600000000000000"/>
      <p:regular r:id="rId22"/>
    </p:embeddedFont>
    <p:embeddedFont>
      <p:font typeface="Poppins" charset="1" panose="000005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8.jpe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jpeg" Type="http://schemas.openxmlformats.org/officeDocument/2006/relationships/image"/><Relationship Id="rId4" Target="../media/image6.jpeg" Type="http://schemas.openxmlformats.org/officeDocument/2006/relationships/image"/><Relationship Id="rId5" Target="../media/image7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jpeg" Type="http://schemas.openxmlformats.org/officeDocument/2006/relationships/image"/><Relationship Id="rId4" Target="../media/image6.jpeg" Type="http://schemas.openxmlformats.org/officeDocument/2006/relationships/image"/><Relationship Id="rId5" Target="../media/image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991820" y="-1124183"/>
            <a:ext cx="3086100" cy="308610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E0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300689" y="-576520"/>
            <a:ext cx="8652425" cy="11316759"/>
            <a:chOff x="0" y="0"/>
            <a:chExt cx="63797860" cy="8344308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797861" cy="83443080"/>
            </a:xfrm>
            <a:custGeom>
              <a:avLst/>
              <a:gdLst/>
              <a:ahLst/>
              <a:cxnLst/>
              <a:rect r="r" b="b" t="t" l="l"/>
              <a:pathLst>
                <a:path h="83443080" w="63797861">
                  <a:moveTo>
                    <a:pt x="15211" y="0"/>
                  </a:moveTo>
                  <a:lnTo>
                    <a:pt x="63782649" y="0"/>
                  </a:lnTo>
                  <a:cubicBezTo>
                    <a:pt x="63791052" y="0"/>
                    <a:pt x="63797861" y="6810"/>
                    <a:pt x="63797861" y="15211"/>
                  </a:cubicBezTo>
                  <a:lnTo>
                    <a:pt x="63797861" y="83427869"/>
                  </a:lnTo>
                  <a:cubicBezTo>
                    <a:pt x="63797861" y="83436271"/>
                    <a:pt x="63791052" y="83443080"/>
                    <a:pt x="63782649" y="83443080"/>
                  </a:cubicBezTo>
                  <a:lnTo>
                    <a:pt x="15211" y="83443080"/>
                  </a:lnTo>
                  <a:cubicBezTo>
                    <a:pt x="11177" y="83443080"/>
                    <a:pt x="7308" y="83441480"/>
                    <a:pt x="4455" y="83438628"/>
                  </a:cubicBezTo>
                  <a:cubicBezTo>
                    <a:pt x="1603" y="83435775"/>
                    <a:pt x="0" y="83431906"/>
                    <a:pt x="0" y="83427869"/>
                  </a:cubicBezTo>
                  <a:lnTo>
                    <a:pt x="0" y="15211"/>
                  </a:lnTo>
                  <a:cubicBezTo>
                    <a:pt x="0" y="6810"/>
                    <a:pt x="6810" y="0"/>
                    <a:pt x="15211" y="0"/>
                  </a:cubicBezTo>
                  <a:close/>
                </a:path>
              </a:pathLst>
            </a:custGeom>
            <a:blipFill>
              <a:blip r:embed="rId3"/>
              <a:stretch>
                <a:fillRect l="-48156" t="0" r="-48156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8826038" y="4291241"/>
            <a:ext cx="718210" cy="805046"/>
            <a:chOff x="0" y="0"/>
            <a:chExt cx="957614" cy="1073395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779133"/>
              <a:ext cx="336299" cy="294262"/>
              <a:chOff x="0" y="0"/>
              <a:chExt cx="812800" cy="7112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r="r" b="b" t="t" l="l"/>
                <a:pathLst>
                  <a:path h="719569" w="854946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solidFill>
                <a:srgbClr val="FFF500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76200" y="-53975"/>
                <a:ext cx="660400" cy="638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422758"/>
              <a:ext cx="336299" cy="294262"/>
              <a:chOff x="0" y="0"/>
              <a:chExt cx="812800" cy="7112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r="r" b="b" t="t" l="l"/>
                <a:pathLst>
                  <a:path h="719569" w="854946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solidFill>
                <a:srgbClr val="FFF500">
                  <a:alpha val="22745"/>
                </a:srgbClr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-53975"/>
                <a:ext cx="660400" cy="638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0"/>
              <a:ext cx="336299" cy="294262"/>
              <a:chOff x="0" y="0"/>
              <a:chExt cx="812800" cy="7112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r="r" b="b" t="t" l="l"/>
                <a:pathLst>
                  <a:path h="719569" w="854946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solidFill>
                <a:srgbClr val="FFF500">
                  <a:alpha val="5882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-53975"/>
                <a:ext cx="660400" cy="638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375812" y="741033"/>
              <a:ext cx="581802" cy="33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086"/>
                </a:lnSpc>
              </a:pPr>
              <a:r>
                <a:rPr lang="en-US" sz="1490" b="true">
                  <a:solidFill>
                    <a:srgbClr val="FFF5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1M+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6813553" y="1028700"/>
            <a:ext cx="445747" cy="445747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316295" y="1028700"/>
            <a:ext cx="4402911" cy="445747"/>
            <a:chOff x="0" y="0"/>
            <a:chExt cx="8028509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028509" cy="812800"/>
            </a:xfrm>
            <a:custGeom>
              <a:avLst/>
              <a:gdLst/>
              <a:ahLst/>
              <a:cxnLst/>
              <a:rect r="r" b="b" t="t" l="l"/>
              <a:pathLst>
                <a:path h="812800" w="8028509">
                  <a:moveTo>
                    <a:pt x="175836" y="0"/>
                  </a:moveTo>
                  <a:lnTo>
                    <a:pt x="7852673" y="0"/>
                  </a:lnTo>
                  <a:cubicBezTo>
                    <a:pt x="7949785" y="0"/>
                    <a:pt x="8028509" y="78725"/>
                    <a:pt x="8028509" y="175836"/>
                  </a:cubicBezTo>
                  <a:lnTo>
                    <a:pt x="8028509" y="636964"/>
                  </a:lnTo>
                  <a:cubicBezTo>
                    <a:pt x="8028509" y="734075"/>
                    <a:pt x="7949785" y="812800"/>
                    <a:pt x="7852673" y="812800"/>
                  </a:cubicBezTo>
                  <a:lnTo>
                    <a:pt x="175836" y="812800"/>
                  </a:lnTo>
                  <a:cubicBezTo>
                    <a:pt x="78725" y="812800"/>
                    <a:pt x="0" y="734075"/>
                    <a:pt x="0" y="636964"/>
                  </a:cubicBezTo>
                  <a:lnTo>
                    <a:pt x="0" y="175836"/>
                  </a:lnTo>
                  <a:cubicBezTo>
                    <a:pt x="0" y="78725"/>
                    <a:pt x="78725" y="0"/>
                    <a:pt x="175836" y="0"/>
                  </a:cubicBezTo>
                  <a:close/>
                </a:path>
              </a:pathLst>
            </a:custGeom>
            <a:solidFill>
              <a:srgbClr val="FFFFFF">
                <a:alpha val="4706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57150"/>
              <a:ext cx="8028509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6933827" y="1154704"/>
            <a:ext cx="205198" cy="193740"/>
            <a:chOff x="0" y="0"/>
            <a:chExt cx="273598" cy="258319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0"/>
              <a:ext cx="227880" cy="227880"/>
              <a:chOff x="0" y="0"/>
              <a:chExt cx="812800" cy="8128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AutoShape 29" id="29"/>
            <p:cNvSpPr/>
            <p:nvPr/>
          </p:nvSpPr>
          <p:spPr>
            <a:xfrm>
              <a:off x="198960" y="189795"/>
              <a:ext cx="66183" cy="59048"/>
            </a:xfrm>
            <a:prstGeom prst="line">
              <a:avLst/>
            </a:prstGeom>
            <a:ln cap="flat" w="254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16503108" y="1961917"/>
            <a:ext cx="3086100" cy="3086100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00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8826038" y="5402137"/>
            <a:ext cx="8433262" cy="3690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72"/>
              </a:lnSpc>
            </a:pPr>
            <a:r>
              <a:rPr lang="en-US" sz="8400" b="true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SEO REPORT PRESENTATION – MARCH 2029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8826038" y="8961425"/>
            <a:ext cx="6439541" cy="29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38"/>
              </a:lnSpc>
            </a:pPr>
            <a:r>
              <a:rPr lang="en-US" sz="1979">
                <a:solidFill>
                  <a:srgbClr val="00E0FF"/>
                </a:solidFill>
                <a:latin typeface="Poppins"/>
                <a:ea typeface="Poppins"/>
                <a:cs typeface="Poppins"/>
                <a:sym typeface="Poppins"/>
              </a:rPr>
              <a:t>Search Engine Optimization Insights &amp; Strategy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826038" y="5318825"/>
            <a:ext cx="4089832" cy="216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08"/>
              </a:lnSpc>
            </a:pPr>
            <a:r>
              <a:rPr lang="en-US" sz="122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Prepared by: Borcelle Agency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553978" y="1124193"/>
            <a:ext cx="2025703" cy="216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08"/>
              </a:lnSpc>
            </a:pPr>
            <a:r>
              <a:rPr lang="en-US" sz="122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Report Presentation..|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182670" y="3592544"/>
            <a:ext cx="5922660" cy="888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5"/>
              </a:lnSpc>
            </a:pPr>
            <a:r>
              <a:rPr lang="en-US" sz="5199" b="true">
                <a:solidFill>
                  <a:srgbClr val="FFF5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TECHNICAL SEO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182670" y="4460501"/>
            <a:ext cx="5922660" cy="2129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85"/>
              </a:lnSpc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Crawlability:</a:t>
            </a:r>
          </a:p>
          <a:p>
            <a:pPr algn="l" marL="427482" indent="-213741" lvl="1">
              <a:lnSpc>
                <a:spcPts val="3385"/>
              </a:lnSpc>
              <a:buFont typeface="Arial"/>
              <a:buChar char="•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98% pages indexed</a:t>
            </a:r>
          </a:p>
          <a:p>
            <a:pPr algn="l" marL="427482" indent="-213741" lvl="1">
              <a:lnSpc>
                <a:spcPts val="3385"/>
              </a:lnSpc>
              <a:buFont typeface="Arial"/>
              <a:buChar char="•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Fixed 5 redirect chains</a:t>
            </a:r>
          </a:p>
          <a:p>
            <a:pPr algn="l">
              <a:lnSpc>
                <a:spcPts val="3385"/>
              </a:lnSpc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Speed:</a:t>
            </a:r>
          </a:p>
          <a:p>
            <a:pPr algn="l" marL="427482" indent="-213741" lvl="1">
              <a:lnSpc>
                <a:spcPts val="3385"/>
              </a:lnSpc>
              <a:buFont typeface="Arial"/>
              <a:buChar char="•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Mobile: 3.2s (↓0.8s)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4259182" y="-1895878"/>
            <a:ext cx="5593197" cy="5593197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E0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1653715" y="7144265"/>
            <a:ext cx="5625067" cy="5625067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</p:spTree>
  </p:cSld>
  <p:clrMapOvr>
    <a:masterClrMapping/>
  </p:clrMapOvr>
  <p:transition spd="slow">
    <p:cover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702519" y="922866"/>
            <a:ext cx="5476481" cy="1593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5"/>
              </a:lnSpc>
            </a:pPr>
            <a:r>
              <a:rPr lang="en-US" sz="5199" b="true">
                <a:solidFill>
                  <a:srgbClr val="FFF5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COMPETITOR BENCHMARKING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6744950" y="-2057400"/>
            <a:ext cx="3086100" cy="308610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E0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2057400" y="9258300"/>
            <a:ext cx="3086100" cy="308610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aphicFrame>
        <p:nvGraphicFramePr>
          <p:cNvPr name="Table 9" id="9"/>
          <p:cNvGraphicFramePr>
            <a:graphicFrameLocks noGrp="true"/>
          </p:cNvGraphicFramePr>
          <p:nvPr/>
        </p:nvGraphicFramePr>
        <p:xfrm>
          <a:off x="8702519" y="2673512"/>
          <a:ext cx="8556781" cy="6584788"/>
        </p:xfrm>
        <a:graphic>
          <a:graphicData uri="http://schemas.openxmlformats.org/drawingml/2006/table">
            <a:tbl>
              <a:tblPr/>
              <a:tblGrid>
                <a:gridCol w="2852260"/>
                <a:gridCol w="3190453"/>
                <a:gridCol w="2514068"/>
              </a:tblGrid>
              <a:tr h="207810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Metric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Borcelle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Competitor A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7810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Domain Rating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48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52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858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Backlinks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1,200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1,800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name="Group 10" id="10"/>
          <p:cNvGrpSpPr/>
          <p:nvPr/>
        </p:nvGrpSpPr>
        <p:grpSpPr>
          <a:xfrm rot="0">
            <a:off x="-1698234" y="1027641"/>
            <a:ext cx="10077883" cy="8230659"/>
            <a:chOff x="0" y="0"/>
            <a:chExt cx="102170391" cy="8344308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2170390" cy="83443080"/>
            </a:xfrm>
            <a:custGeom>
              <a:avLst/>
              <a:gdLst/>
              <a:ahLst/>
              <a:cxnLst/>
              <a:rect r="r" b="b" t="t" l="l"/>
              <a:pathLst>
                <a:path h="83443080" w="102170390">
                  <a:moveTo>
                    <a:pt x="13060" y="0"/>
                  </a:moveTo>
                  <a:lnTo>
                    <a:pt x="102157330" y="0"/>
                  </a:lnTo>
                  <a:cubicBezTo>
                    <a:pt x="102164542" y="0"/>
                    <a:pt x="102170390" y="5847"/>
                    <a:pt x="102170390" y="13060"/>
                  </a:cubicBezTo>
                  <a:lnTo>
                    <a:pt x="102170390" y="83430021"/>
                  </a:lnTo>
                  <a:cubicBezTo>
                    <a:pt x="102170390" y="83437233"/>
                    <a:pt x="102164542" y="83443080"/>
                    <a:pt x="102157330" y="83443080"/>
                  </a:cubicBezTo>
                  <a:lnTo>
                    <a:pt x="13060" y="83443080"/>
                  </a:lnTo>
                  <a:cubicBezTo>
                    <a:pt x="5847" y="83443080"/>
                    <a:pt x="0" y="83437233"/>
                    <a:pt x="0" y="83430021"/>
                  </a:cubicBezTo>
                  <a:lnTo>
                    <a:pt x="0" y="13060"/>
                  </a:lnTo>
                  <a:cubicBezTo>
                    <a:pt x="0" y="5847"/>
                    <a:pt x="5847" y="0"/>
                    <a:pt x="1306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42526" r="0" b="-42526"/>
              </a:stretch>
            </a:blipFill>
          </p:spPr>
        </p:sp>
      </p:grpSp>
    </p:spTree>
  </p:cSld>
  <p:clrMapOvr>
    <a:masterClrMapping/>
  </p:clrMapOvr>
  <p:transition spd="slow">
    <p:cover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002612" y="1268877"/>
            <a:ext cx="14282777" cy="888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5"/>
              </a:lnSpc>
            </a:pPr>
            <a:r>
              <a:rPr lang="en-US" b="true" sz="5199">
                <a:solidFill>
                  <a:srgbClr val="FFF5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STRATEGY &amp; RECOMMENDATIONS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43116" y="8498668"/>
            <a:ext cx="4956936" cy="414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85"/>
              </a:lnSpc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Target 5 commercial intent keywords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664312" y="8498668"/>
            <a:ext cx="4956936" cy="414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85"/>
              </a:lnSpc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Build 10 niche edit links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744950" y="-2057400"/>
            <a:ext cx="3086100" cy="308610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E0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2057400" y="9258300"/>
            <a:ext cx="3086100" cy="308610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1887948" y="8498668"/>
            <a:ext cx="4956936" cy="414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85"/>
              </a:lnSpc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Optimize product schema markup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443116" y="2352486"/>
            <a:ext cx="4956936" cy="5803281"/>
            <a:chOff x="0" y="0"/>
            <a:chExt cx="50253817" cy="5883413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0253816" cy="58834133"/>
            </a:xfrm>
            <a:custGeom>
              <a:avLst/>
              <a:gdLst/>
              <a:ahLst/>
              <a:cxnLst/>
              <a:rect r="r" b="b" t="t" l="l"/>
              <a:pathLst>
                <a:path h="58834133" w="50253816">
                  <a:moveTo>
                    <a:pt x="26551" y="0"/>
                  </a:moveTo>
                  <a:lnTo>
                    <a:pt x="50227266" y="0"/>
                  </a:lnTo>
                  <a:cubicBezTo>
                    <a:pt x="50241929" y="0"/>
                    <a:pt x="50253816" y="11887"/>
                    <a:pt x="50253816" y="26551"/>
                  </a:cubicBezTo>
                  <a:lnTo>
                    <a:pt x="50253816" y="58807579"/>
                  </a:lnTo>
                  <a:cubicBezTo>
                    <a:pt x="50253816" y="58814624"/>
                    <a:pt x="50251020" y="58821377"/>
                    <a:pt x="50246040" y="58826357"/>
                  </a:cubicBezTo>
                  <a:cubicBezTo>
                    <a:pt x="50241060" y="58831336"/>
                    <a:pt x="50234307" y="58834133"/>
                    <a:pt x="50227266" y="58834133"/>
                  </a:cubicBezTo>
                  <a:lnTo>
                    <a:pt x="26551" y="58834133"/>
                  </a:lnTo>
                  <a:cubicBezTo>
                    <a:pt x="11887" y="58834133"/>
                    <a:pt x="0" y="58822245"/>
                    <a:pt x="0" y="58807579"/>
                  </a:cubicBezTo>
                  <a:lnTo>
                    <a:pt x="0" y="26551"/>
                  </a:lnTo>
                  <a:cubicBezTo>
                    <a:pt x="0" y="11887"/>
                    <a:pt x="11887" y="0"/>
                    <a:pt x="26551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14546" r="0" b="-14546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6664312" y="2352486"/>
            <a:ext cx="4956936" cy="5803281"/>
            <a:chOff x="0" y="0"/>
            <a:chExt cx="50253817" cy="5883413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0253816" cy="58834133"/>
            </a:xfrm>
            <a:custGeom>
              <a:avLst/>
              <a:gdLst/>
              <a:ahLst/>
              <a:cxnLst/>
              <a:rect r="r" b="b" t="t" l="l"/>
              <a:pathLst>
                <a:path h="58834133" w="50253816">
                  <a:moveTo>
                    <a:pt x="26551" y="0"/>
                  </a:moveTo>
                  <a:lnTo>
                    <a:pt x="50227266" y="0"/>
                  </a:lnTo>
                  <a:cubicBezTo>
                    <a:pt x="50241929" y="0"/>
                    <a:pt x="50253816" y="11887"/>
                    <a:pt x="50253816" y="26551"/>
                  </a:cubicBezTo>
                  <a:lnTo>
                    <a:pt x="50253816" y="58807579"/>
                  </a:lnTo>
                  <a:cubicBezTo>
                    <a:pt x="50253816" y="58814624"/>
                    <a:pt x="50251020" y="58821377"/>
                    <a:pt x="50246040" y="58826357"/>
                  </a:cubicBezTo>
                  <a:cubicBezTo>
                    <a:pt x="50241060" y="58831336"/>
                    <a:pt x="50234307" y="58834133"/>
                    <a:pt x="50227266" y="58834133"/>
                  </a:cubicBezTo>
                  <a:lnTo>
                    <a:pt x="26551" y="58834133"/>
                  </a:lnTo>
                  <a:cubicBezTo>
                    <a:pt x="11887" y="58834133"/>
                    <a:pt x="0" y="58822245"/>
                    <a:pt x="0" y="58807579"/>
                  </a:cubicBezTo>
                  <a:lnTo>
                    <a:pt x="0" y="26551"/>
                  </a:lnTo>
                  <a:cubicBezTo>
                    <a:pt x="0" y="11887"/>
                    <a:pt x="11887" y="0"/>
                    <a:pt x="26551" y="0"/>
                  </a:cubicBezTo>
                  <a:close/>
                </a:path>
              </a:pathLst>
            </a:custGeom>
            <a:blipFill>
              <a:blip r:embed="rId3"/>
              <a:stretch>
                <a:fillRect l="-28049" t="0" r="-28049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1887948" y="2352486"/>
            <a:ext cx="4956936" cy="5803281"/>
            <a:chOff x="0" y="0"/>
            <a:chExt cx="50253817" cy="5883413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0253816" cy="58834133"/>
            </a:xfrm>
            <a:custGeom>
              <a:avLst/>
              <a:gdLst/>
              <a:ahLst/>
              <a:cxnLst/>
              <a:rect r="r" b="b" t="t" l="l"/>
              <a:pathLst>
                <a:path h="58834133" w="50253816">
                  <a:moveTo>
                    <a:pt x="26551" y="0"/>
                  </a:moveTo>
                  <a:lnTo>
                    <a:pt x="50227266" y="0"/>
                  </a:lnTo>
                  <a:cubicBezTo>
                    <a:pt x="50241929" y="0"/>
                    <a:pt x="50253816" y="11887"/>
                    <a:pt x="50253816" y="26551"/>
                  </a:cubicBezTo>
                  <a:lnTo>
                    <a:pt x="50253816" y="58807579"/>
                  </a:lnTo>
                  <a:cubicBezTo>
                    <a:pt x="50253816" y="58814624"/>
                    <a:pt x="50251020" y="58821377"/>
                    <a:pt x="50246040" y="58826357"/>
                  </a:cubicBezTo>
                  <a:cubicBezTo>
                    <a:pt x="50241060" y="58831336"/>
                    <a:pt x="50234307" y="58834133"/>
                    <a:pt x="50227266" y="58834133"/>
                  </a:cubicBezTo>
                  <a:lnTo>
                    <a:pt x="26551" y="58834133"/>
                  </a:lnTo>
                  <a:cubicBezTo>
                    <a:pt x="11887" y="58834133"/>
                    <a:pt x="0" y="58822245"/>
                    <a:pt x="0" y="58807579"/>
                  </a:cubicBezTo>
                  <a:lnTo>
                    <a:pt x="0" y="26551"/>
                  </a:lnTo>
                  <a:cubicBezTo>
                    <a:pt x="0" y="11887"/>
                    <a:pt x="11887" y="0"/>
                    <a:pt x="26551" y="0"/>
                  </a:cubicBezTo>
                  <a:close/>
                </a:path>
              </a:pathLst>
            </a:custGeom>
            <a:blipFill>
              <a:blip r:embed="rId4"/>
              <a:stretch>
                <a:fillRect l="-28049" t="0" r="-28049" b="0"/>
              </a:stretch>
            </a:blipFill>
          </p:spPr>
        </p:sp>
      </p:grpSp>
    </p:spTree>
  </p:cSld>
  <p:clrMapOvr>
    <a:masterClrMapping/>
  </p:clrMapOvr>
  <p:transition spd="slow">
    <p:cover dir="l"/>
  </p:transition>
</p:sld>
</file>

<file path=ppt/slides/slide13.xml><?xml version="1.0" encoding="utf-8"?>
<p:sld xmlns:p="http://schemas.openxmlformats.org/presentationml/2006/main" xmlns:a="http://schemas.openxmlformats.org/drawing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5567934"/>
            <a:ext cx="12308781" cy="3690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72"/>
              </a:lnSpc>
            </a:pPr>
            <a:r>
              <a:rPr lang="en-US" sz="8400" b="true">
                <a:solidFill>
                  <a:srgbClr val="FFF5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“ONE STEP AT A TIME. YOU’LL GET THERE.” @REALLYGREATSITE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5012019" y="7444859"/>
            <a:ext cx="4494562" cy="4494562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E0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218581" y="-1883316"/>
            <a:ext cx="4494562" cy="449456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E0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</p:spTree>
  </p:cSld>
  <p:clrMapOvr>
    <a:masterClrMapping/>
  </p:clrMapOvr>
  <p:transition spd="slow">
    <p:cover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51869" y="-1124183"/>
            <a:ext cx="3086100" cy="308610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E0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300689" y="-576520"/>
            <a:ext cx="10661215" cy="11316759"/>
            <a:chOff x="0" y="0"/>
            <a:chExt cx="78609490" cy="8344308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8609490" cy="83443080"/>
            </a:xfrm>
            <a:custGeom>
              <a:avLst/>
              <a:gdLst/>
              <a:ahLst/>
              <a:cxnLst/>
              <a:rect r="r" b="b" t="t" l="l"/>
              <a:pathLst>
                <a:path h="83443080" w="78609490">
                  <a:moveTo>
                    <a:pt x="12345" y="0"/>
                  </a:moveTo>
                  <a:lnTo>
                    <a:pt x="78597144" y="0"/>
                  </a:lnTo>
                  <a:cubicBezTo>
                    <a:pt x="78600418" y="0"/>
                    <a:pt x="78603562" y="1301"/>
                    <a:pt x="78605875" y="3616"/>
                  </a:cubicBezTo>
                  <a:cubicBezTo>
                    <a:pt x="78608188" y="5931"/>
                    <a:pt x="78609490" y="9071"/>
                    <a:pt x="78609490" y="12345"/>
                  </a:cubicBezTo>
                  <a:lnTo>
                    <a:pt x="78609490" y="83430734"/>
                  </a:lnTo>
                  <a:cubicBezTo>
                    <a:pt x="78609490" y="83434008"/>
                    <a:pt x="78608188" y="83437152"/>
                    <a:pt x="78605875" y="83439465"/>
                  </a:cubicBezTo>
                  <a:cubicBezTo>
                    <a:pt x="78603562" y="83441778"/>
                    <a:pt x="78600418" y="83443080"/>
                    <a:pt x="78597144" y="83443080"/>
                  </a:cubicBezTo>
                  <a:lnTo>
                    <a:pt x="12345" y="83443080"/>
                  </a:lnTo>
                  <a:cubicBezTo>
                    <a:pt x="9071" y="83443080"/>
                    <a:pt x="5931" y="83441778"/>
                    <a:pt x="3616" y="83439465"/>
                  </a:cubicBezTo>
                  <a:cubicBezTo>
                    <a:pt x="1301" y="83437152"/>
                    <a:pt x="0" y="83434008"/>
                    <a:pt x="0" y="83430734"/>
                  </a:cubicBezTo>
                  <a:lnTo>
                    <a:pt x="0" y="12345"/>
                  </a:lnTo>
                  <a:cubicBezTo>
                    <a:pt x="0" y="9071"/>
                    <a:pt x="1301" y="5931"/>
                    <a:pt x="3616" y="3616"/>
                  </a:cubicBezTo>
                  <a:cubicBezTo>
                    <a:pt x="5931" y="1301"/>
                    <a:pt x="9071" y="0"/>
                    <a:pt x="12345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-59322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819759" y="4291241"/>
            <a:ext cx="718210" cy="805046"/>
            <a:chOff x="0" y="0"/>
            <a:chExt cx="957614" cy="1073395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779133"/>
              <a:ext cx="336299" cy="294262"/>
              <a:chOff x="0" y="0"/>
              <a:chExt cx="812800" cy="7112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r="r" b="b" t="t" l="l"/>
                <a:pathLst>
                  <a:path h="719569" w="854946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solidFill>
                <a:srgbClr val="FFF500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76200" y="-53975"/>
                <a:ext cx="660400" cy="638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422758"/>
              <a:ext cx="336299" cy="294262"/>
              <a:chOff x="0" y="0"/>
              <a:chExt cx="812800" cy="7112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r="r" b="b" t="t" l="l"/>
                <a:pathLst>
                  <a:path h="719569" w="854946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solidFill>
                <a:srgbClr val="FFF500">
                  <a:alpha val="22745"/>
                </a:srgbClr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-53975"/>
                <a:ext cx="660400" cy="638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0"/>
              <a:ext cx="336299" cy="294262"/>
              <a:chOff x="0" y="0"/>
              <a:chExt cx="812800" cy="7112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r="r" b="b" t="t" l="l"/>
                <a:pathLst>
                  <a:path h="719569" w="854946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solidFill>
                <a:srgbClr val="FFF500">
                  <a:alpha val="5882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-53975"/>
                <a:ext cx="660400" cy="638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375812" y="741033"/>
              <a:ext cx="581802" cy="33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086"/>
                </a:lnSpc>
              </a:pPr>
              <a:r>
                <a:rPr lang="en-US" sz="1490" b="true">
                  <a:solidFill>
                    <a:srgbClr val="FFF5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1M+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6813553" y="1028700"/>
            <a:ext cx="445747" cy="445747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316295" y="1028700"/>
            <a:ext cx="4402911" cy="445747"/>
            <a:chOff x="0" y="0"/>
            <a:chExt cx="8028509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028509" cy="812800"/>
            </a:xfrm>
            <a:custGeom>
              <a:avLst/>
              <a:gdLst/>
              <a:ahLst/>
              <a:cxnLst/>
              <a:rect r="r" b="b" t="t" l="l"/>
              <a:pathLst>
                <a:path h="812800" w="8028509">
                  <a:moveTo>
                    <a:pt x="175836" y="0"/>
                  </a:moveTo>
                  <a:lnTo>
                    <a:pt x="7852673" y="0"/>
                  </a:lnTo>
                  <a:cubicBezTo>
                    <a:pt x="7949785" y="0"/>
                    <a:pt x="8028509" y="78725"/>
                    <a:pt x="8028509" y="175836"/>
                  </a:cubicBezTo>
                  <a:lnTo>
                    <a:pt x="8028509" y="636964"/>
                  </a:lnTo>
                  <a:cubicBezTo>
                    <a:pt x="8028509" y="734075"/>
                    <a:pt x="7949785" y="812800"/>
                    <a:pt x="7852673" y="812800"/>
                  </a:cubicBezTo>
                  <a:lnTo>
                    <a:pt x="175836" y="812800"/>
                  </a:lnTo>
                  <a:cubicBezTo>
                    <a:pt x="78725" y="812800"/>
                    <a:pt x="0" y="734075"/>
                    <a:pt x="0" y="636964"/>
                  </a:cubicBezTo>
                  <a:lnTo>
                    <a:pt x="0" y="175836"/>
                  </a:lnTo>
                  <a:cubicBezTo>
                    <a:pt x="0" y="78725"/>
                    <a:pt x="78725" y="0"/>
                    <a:pt x="175836" y="0"/>
                  </a:cubicBezTo>
                  <a:close/>
                </a:path>
              </a:pathLst>
            </a:custGeom>
            <a:solidFill>
              <a:srgbClr val="FFFFFF">
                <a:alpha val="4706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57150"/>
              <a:ext cx="8028509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6933827" y="1154704"/>
            <a:ext cx="205198" cy="193740"/>
            <a:chOff x="0" y="0"/>
            <a:chExt cx="273598" cy="258319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0"/>
              <a:ext cx="227880" cy="227880"/>
              <a:chOff x="0" y="0"/>
              <a:chExt cx="812800" cy="8128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AutoShape 29" id="29"/>
            <p:cNvSpPr/>
            <p:nvPr/>
          </p:nvSpPr>
          <p:spPr>
            <a:xfrm>
              <a:off x="198960" y="189795"/>
              <a:ext cx="66183" cy="59048"/>
            </a:xfrm>
            <a:prstGeom prst="line">
              <a:avLst/>
            </a:prstGeom>
            <a:ln cap="flat" w="254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16503108" y="1961917"/>
            <a:ext cx="3086100" cy="3086100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00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10819759" y="5402137"/>
            <a:ext cx="6439541" cy="3690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72"/>
              </a:lnSpc>
            </a:pPr>
            <a:r>
              <a:rPr lang="en-US" sz="8400" b="true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THANK YOU FOR YOUR ATTENTION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819759" y="8961425"/>
            <a:ext cx="6439541" cy="29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38"/>
              </a:lnSpc>
            </a:pPr>
            <a:r>
              <a:rPr lang="en-US" sz="1979">
                <a:solidFill>
                  <a:srgbClr val="00E0FF"/>
                </a:solidFill>
                <a:latin typeface="Poppins"/>
                <a:ea typeface="Poppins"/>
                <a:cs typeface="Poppins"/>
                <a:sym typeface="Poppins"/>
              </a:rPr>
              <a:t>Search Engine Optimization Insights &amp; Strategy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819759" y="5318825"/>
            <a:ext cx="4089832" cy="216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08"/>
              </a:lnSpc>
            </a:pPr>
            <a:r>
              <a:rPr lang="en-US" sz="122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Prepared by: Borcelle Agency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553978" y="1124193"/>
            <a:ext cx="2025703" cy="216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08"/>
              </a:lnSpc>
            </a:pPr>
            <a:r>
              <a:rPr lang="en-US" sz="122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Report Presentation..|</a:t>
            </a:r>
          </a:p>
        </p:txBody>
      </p:sp>
    </p:spTree>
  </p:cSld>
  <p:clrMapOvr>
    <a:masterClrMapping/>
  </p:clrMapOvr>
  <p:transition spd="slow">
    <p:cover dir="l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6772885"/>
            <a:ext cx="8433262" cy="1404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72"/>
              </a:lnSpc>
            </a:pPr>
            <a:r>
              <a:rPr lang="en-US" sz="8400" b="true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CONTACT US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8091526"/>
            <a:ext cx="6439541" cy="1166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8"/>
              </a:lnSpc>
            </a:pPr>
            <a:r>
              <a:rPr lang="en-US" sz="1979">
                <a:solidFill>
                  <a:srgbClr val="00E0FF"/>
                </a:solidFill>
                <a:latin typeface="Poppins"/>
                <a:ea typeface="Poppins"/>
                <a:cs typeface="Poppins"/>
                <a:sym typeface="Poppins"/>
              </a:rPr>
              <a:t>Mobile Number : +123-456-7890</a:t>
            </a:r>
          </a:p>
          <a:p>
            <a:pPr algn="l">
              <a:lnSpc>
                <a:spcPts val="3088"/>
              </a:lnSpc>
            </a:pPr>
            <a:r>
              <a:rPr lang="en-US" sz="1979">
                <a:solidFill>
                  <a:srgbClr val="00E0FF"/>
                </a:solidFill>
                <a:latin typeface="Poppins"/>
                <a:ea typeface="Poppins"/>
                <a:cs typeface="Poppins"/>
                <a:sym typeface="Poppins"/>
              </a:rPr>
              <a:t>Website : www.reallygreatsite.com</a:t>
            </a:r>
          </a:p>
          <a:p>
            <a:pPr algn="l">
              <a:lnSpc>
                <a:spcPts val="3088"/>
              </a:lnSpc>
            </a:pPr>
            <a:r>
              <a:rPr lang="en-US" sz="1979">
                <a:solidFill>
                  <a:srgbClr val="00E0FF"/>
                </a:solidFill>
                <a:latin typeface="Poppins"/>
                <a:ea typeface="Poppins"/>
                <a:cs typeface="Poppins"/>
                <a:sym typeface="Poppins"/>
              </a:rPr>
              <a:t>Email Address : hello@reallygreatsite.com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295302" y="-1178261"/>
            <a:ext cx="3086100" cy="308610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</p:spTree>
  </p:cSld>
  <p:clrMapOvr>
    <a:masterClrMapping/>
  </p:clrMapOvr>
  <p:transition spd="slow">
    <p:cover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225676"/>
            <a:ext cx="5476481" cy="1593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5"/>
              </a:lnSpc>
            </a:pPr>
            <a:r>
              <a:rPr lang="en-US" sz="5199" b="true">
                <a:solidFill>
                  <a:srgbClr val="FFF5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TABLE OF CONTENTS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2842870"/>
            <a:ext cx="5476481" cy="6415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27482" indent="-213741" lvl="1">
              <a:lnSpc>
                <a:spcPts val="3385"/>
              </a:lnSpc>
              <a:buAutoNum type="arabicPeriod" startAt="1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Overview &amp; Objectives</a:t>
            </a:r>
          </a:p>
          <a:p>
            <a:pPr algn="l" marL="427482" indent="-213741" lvl="1">
              <a:lnSpc>
                <a:spcPts val="3385"/>
              </a:lnSpc>
              <a:buAutoNum type="arabicPeriod" startAt="1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Website Performance</a:t>
            </a:r>
          </a:p>
          <a:p>
            <a:pPr algn="l" marL="427482" indent="-213741" lvl="1">
              <a:lnSpc>
                <a:spcPts val="3385"/>
              </a:lnSpc>
              <a:buAutoNum type="arabicPeriod" startAt="1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</a:t>
            </a: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yword Rankings</a:t>
            </a:r>
          </a:p>
          <a:p>
            <a:pPr algn="l" marL="427482" indent="-213741" lvl="1">
              <a:lnSpc>
                <a:spcPts val="3385"/>
              </a:lnSpc>
              <a:buAutoNum type="arabicPeriod" startAt="1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Organic Traffic</a:t>
            </a:r>
          </a:p>
          <a:p>
            <a:pPr algn="l" marL="427482" indent="-213741" lvl="1">
              <a:lnSpc>
                <a:spcPts val="3385"/>
              </a:lnSpc>
              <a:buAutoNum type="arabicPeriod" startAt="1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On-Page Audit</a:t>
            </a:r>
          </a:p>
          <a:p>
            <a:pPr algn="l" marL="427482" indent="-213741" lvl="1">
              <a:lnSpc>
                <a:spcPts val="3385"/>
              </a:lnSpc>
              <a:buAutoNum type="arabicPeriod" startAt="1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Technical SEO</a:t>
            </a:r>
          </a:p>
          <a:p>
            <a:pPr algn="l" marL="427482" indent="-213741" lvl="1">
              <a:lnSpc>
                <a:spcPts val="3385"/>
              </a:lnSpc>
              <a:buAutoNum type="arabicPeriod" startAt="1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Backlink Profile</a:t>
            </a:r>
          </a:p>
          <a:p>
            <a:pPr algn="l" marL="427482" indent="-213741" lvl="1">
              <a:lnSpc>
                <a:spcPts val="3385"/>
              </a:lnSpc>
              <a:buAutoNum type="arabicPeriod" startAt="1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Competitor Benchmarking</a:t>
            </a:r>
          </a:p>
          <a:p>
            <a:pPr algn="l" marL="427482" indent="-213741" lvl="1">
              <a:lnSpc>
                <a:spcPts val="3385"/>
              </a:lnSpc>
              <a:buAutoNum type="arabicPeriod" startAt="1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Content Performance</a:t>
            </a:r>
          </a:p>
          <a:p>
            <a:pPr algn="l" marL="427482" indent="-213741" lvl="1">
              <a:lnSpc>
                <a:spcPts val="3385"/>
              </a:lnSpc>
              <a:buAutoNum type="arabicPeriod" startAt="1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Mobile Optimization</a:t>
            </a:r>
          </a:p>
          <a:p>
            <a:pPr algn="l" marL="427482" indent="-213741" lvl="1">
              <a:lnSpc>
                <a:spcPts val="3385"/>
              </a:lnSpc>
              <a:buAutoNum type="arabicPeriod" startAt="1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Local SEO</a:t>
            </a:r>
          </a:p>
          <a:p>
            <a:pPr algn="l" marL="427482" indent="-213741" lvl="1">
              <a:lnSpc>
                <a:spcPts val="3385"/>
              </a:lnSpc>
              <a:buAutoNum type="arabicPeriod" startAt="1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Strategy &amp; Recommendations</a:t>
            </a:r>
          </a:p>
          <a:p>
            <a:pPr algn="l" marL="427482" indent="-213741" lvl="1">
              <a:lnSpc>
                <a:spcPts val="3385"/>
              </a:lnSpc>
              <a:buAutoNum type="arabicPeriod" startAt="1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Quick Wins</a:t>
            </a:r>
          </a:p>
          <a:p>
            <a:pPr algn="l" marL="427482" indent="-213741" lvl="1">
              <a:lnSpc>
                <a:spcPts val="3385"/>
              </a:lnSpc>
              <a:buAutoNum type="arabicPeriod" startAt="1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90-Day Roadmap</a:t>
            </a:r>
          </a:p>
          <a:p>
            <a:pPr algn="l" marL="427482" indent="-213741" lvl="1">
              <a:lnSpc>
                <a:spcPts val="3385"/>
              </a:lnSpc>
              <a:buAutoNum type="arabicPeriod" startAt="1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Next Steps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4962131" y="-1011175"/>
            <a:ext cx="3086100" cy="308610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E0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2057400" y="9258300"/>
            <a:ext cx="3086100" cy="308610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505181" y="-576520"/>
            <a:ext cx="11782819" cy="11316759"/>
            <a:chOff x="0" y="0"/>
            <a:chExt cx="86879533" cy="8344308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6879534" cy="83443080"/>
            </a:xfrm>
            <a:custGeom>
              <a:avLst/>
              <a:gdLst/>
              <a:ahLst/>
              <a:cxnLst/>
              <a:rect r="r" b="b" t="t" l="l"/>
              <a:pathLst>
                <a:path h="83443080" w="86879534">
                  <a:moveTo>
                    <a:pt x="11170" y="0"/>
                  </a:moveTo>
                  <a:lnTo>
                    <a:pt x="86868366" y="0"/>
                  </a:lnTo>
                  <a:cubicBezTo>
                    <a:pt x="86871324" y="0"/>
                    <a:pt x="86874170" y="1177"/>
                    <a:pt x="86876260" y="3272"/>
                  </a:cubicBezTo>
                  <a:cubicBezTo>
                    <a:pt x="86878356" y="5366"/>
                    <a:pt x="86879534" y="8207"/>
                    <a:pt x="86879534" y="11170"/>
                  </a:cubicBezTo>
                  <a:lnTo>
                    <a:pt x="86879534" y="83431912"/>
                  </a:lnTo>
                  <a:cubicBezTo>
                    <a:pt x="86879534" y="83438082"/>
                    <a:pt x="86874536" y="83443080"/>
                    <a:pt x="86868366" y="83443080"/>
                  </a:cubicBezTo>
                  <a:lnTo>
                    <a:pt x="11170" y="83443080"/>
                  </a:lnTo>
                  <a:cubicBezTo>
                    <a:pt x="5001" y="83443080"/>
                    <a:pt x="0" y="83438082"/>
                    <a:pt x="0" y="83431912"/>
                  </a:cubicBezTo>
                  <a:lnTo>
                    <a:pt x="0" y="11170"/>
                  </a:lnTo>
                  <a:cubicBezTo>
                    <a:pt x="0" y="5001"/>
                    <a:pt x="5001" y="0"/>
                    <a:pt x="1117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28137" r="0" b="-28137"/>
              </a:stretch>
            </a:blipFill>
          </p:spPr>
        </p:sp>
      </p:grpSp>
    </p:spTree>
  </p:cSld>
  <p:clrMapOvr>
    <a:masterClrMapping/>
  </p:clrMapOvr>
  <p:transition spd="slow">
    <p:cover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782819" y="5511926"/>
            <a:ext cx="5476481" cy="1593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5"/>
              </a:lnSpc>
            </a:pPr>
            <a:r>
              <a:rPr lang="en-US" sz="5199" b="true">
                <a:solidFill>
                  <a:srgbClr val="FFF5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SEO GOALS FOR MARCH 2029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1782819" y="7129120"/>
            <a:ext cx="5476481" cy="2129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27482" indent="-213741" lvl="1">
              <a:lnSpc>
                <a:spcPts val="3385"/>
              </a:lnSpc>
              <a:buFont typeface="Arial"/>
              <a:buChar char="•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Improve ranking for primary keywords</a:t>
            </a:r>
          </a:p>
          <a:p>
            <a:pPr algn="l" marL="427482" indent="-213741" lvl="1">
              <a:lnSpc>
                <a:spcPts val="3385"/>
              </a:lnSpc>
              <a:buFont typeface="Arial"/>
              <a:buChar char="•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Increase organic traffic by 15%</a:t>
            </a:r>
          </a:p>
          <a:p>
            <a:pPr algn="l" marL="427482" indent="-213741" lvl="1">
              <a:lnSpc>
                <a:spcPts val="3385"/>
              </a:lnSpc>
              <a:buFont typeface="Arial"/>
              <a:buChar char="•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Enhance mobile performance</a:t>
            </a:r>
          </a:p>
          <a:p>
            <a:pPr algn="l" marL="427482" indent="-213741" lvl="1">
              <a:lnSpc>
                <a:spcPts val="3385"/>
              </a:lnSpc>
              <a:buFont typeface="Arial"/>
              <a:buChar char="•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Boost authority through quality backlinks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6744950" y="-2057400"/>
            <a:ext cx="3086100" cy="308610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E0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2057400" y="9258300"/>
            <a:ext cx="3086100" cy="308610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28700" y="1027641"/>
            <a:ext cx="2388610" cy="8230659"/>
            <a:chOff x="0" y="0"/>
            <a:chExt cx="24215923" cy="8344308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215923" cy="83443080"/>
            </a:xfrm>
            <a:custGeom>
              <a:avLst/>
              <a:gdLst/>
              <a:ahLst/>
              <a:cxnLst/>
              <a:rect r="r" b="b" t="t" l="l"/>
              <a:pathLst>
                <a:path h="83443080" w="24215923">
                  <a:moveTo>
                    <a:pt x="55100" y="0"/>
                  </a:moveTo>
                  <a:lnTo>
                    <a:pt x="24160823" y="0"/>
                  </a:lnTo>
                  <a:cubicBezTo>
                    <a:pt x="24191254" y="0"/>
                    <a:pt x="24215923" y="24669"/>
                    <a:pt x="24215923" y="55100"/>
                  </a:cubicBezTo>
                  <a:lnTo>
                    <a:pt x="24215923" y="83387983"/>
                  </a:lnTo>
                  <a:cubicBezTo>
                    <a:pt x="24215923" y="83418412"/>
                    <a:pt x="24191254" y="83443080"/>
                    <a:pt x="24160823" y="83443080"/>
                  </a:cubicBezTo>
                  <a:lnTo>
                    <a:pt x="55100" y="83443080"/>
                  </a:lnTo>
                  <a:cubicBezTo>
                    <a:pt x="40487" y="83443080"/>
                    <a:pt x="26472" y="83437276"/>
                    <a:pt x="16138" y="83426945"/>
                  </a:cubicBezTo>
                  <a:cubicBezTo>
                    <a:pt x="5805" y="83416608"/>
                    <a:pt x="0" y="83402593"/>
                    <a:pt x="0" y="83387983"/>
                  </a:cubicBezTo>
                  <a:lnTo>
                    <a:pt x="0" y="55100"/>
                  </a:lnTo>
                  <a:cubicBezTo>
                    <a:pt x="0" y="24669"/>
                    <a:pt x="24669" y="0"/>
                    <a:pt x="55100" y="0"/>
                  </a:cubicBezTo>
                  <a:close/>
                </a:path>
              </a:pathLst>
            </a:custGeom>
            <a:blipFill>
              <a:blip r:embed="rId2"/>
              <a:stretch>
                <a:fillRect l="-63998" t="0" r="-63998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3720152" y="-514350"/>
            <a:ext cx="2388610" cy="8230659"/>
            <a:chOff x="0" y="0"/>
            <a:chExt cx="24215923" cy="8344308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215923" cy="83443080"/>
            </a:xfrm>
            <a:custGeom>
              <a:avLst/>
              <a:gdLst/>
              <a:ahLst/>
              <a:cxnLst/>
              <a:rect r="r" b="b" t="t" l="l"/>
              <a:pathLst>
                <a:path h="83443080" w="24215923">
                  <a:moveTo>
                    <a:pt x="55100" y="0"/>
                  </a:moveTo>
                  <a:lnTo>
                    <a:pt x="24160823" y="0"/>
                  </a:lnTo>
                  <a:cubicBezTo>
                    <a:pt x="24191254" y="0"/>
                    <a:pt x="24215923" y="24669"/>
                    <a:pt x="24215923" y="55100"/>
                  </a:cubicBezTo>
                  <a:lnTo>
                    <a:pt x="24215923" y="83387983"/>
                  </a:lnTo>
                  <a:cubicBezTo>
                    <a:pt x="24215923" y="83418412"/>
                    <a:pt x="24191254" y="83443080"/>
                    <a:pt x="24160823" y="83443080"/>
                  </a:cubicBezTo>
                  <a:lnTo>
                    <a:pt x="55100" y="83443080"/>
                  </a:lnTo>
                  <a:cubicBezTo>
                    <a:pt x="40487" y="83443080"/>
                    <a:pt x="26472" y="83437276"/>
                    <a:pt x="16138" y="83426945"/>
                  </a:cubicBezTo>
                  <a:cubicBezTo>
                    <a:pt x="5805" y="83416608"/>
                    <a:pt x="0" y="83402593"/>
                    <a:pt x="0" y="83387983"/>
                  </a:cubicBezTo>
                  <a:lnTo>
                    <a:pt x="0" y="55100"/>
                  </a:lnTo>
                  <a:cubicBezTo>
                    <a:pt x="0" y="24669"/>
                    <a:pt x="24669" y="0"/>
                    <a:pt x="55100" y="0"/>
                  </a:cubicBezTo>
                  <a:close/>
                </a:path>
              </a:pathLst>
            </a:custGeom>
            <a:blipFill>
              <a:blip r:embed="rId3"/>
              <a:stretch>
                <a:fillRect l="-179719" t="0" r="-179719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6411604" y="2570691"/>
            <a:ext cx="2388610" cy="8230659"/>
            <a:chOff x="0" y="0"/>
            <a:chExt cx="24215923" cy="8344308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215923" cy="83443080"/>
            </a:xfrm>
            <a:custGeom>
              <a:avLst/>
              <a:gdLst/>
              <a:ahLst/>
              <a:cxnLst/>
              <a:rect r="r" b="b" t="t" l="l"/>
              <a:pathLst>
                <a:path h="83443080" w="24215923">
                  <a:moveTo>
                    <a:pt x="55100" y="0"/>
                  </a:moveTo>
                  <a:lnTo>
                    <a:pt x="24160823" y="0"/>
                  </a:lnTo>
                  <a:cubicBezTo>
                    <a:pt x="24191254" y="0"/>
                    <a:pt x="24215923" y="24669"/>
                    <a:pt x="24215923" y="55100"/>
                  </a:cubicBezTo>
                  <a:lnTo>
                    <a:pt x="24215923" y="83387983"/>
                  </a:lnTo>
                  <a:cubicBezTo>
                    <a:pt x="24215923" y="83418412"/>
                    <a:pt x="24191254" y="83443080"/>
                    <a:pt x="24160823" y="83443080"/>
                  </a:cubicBezTo>
                  <a:lnTo>
                    <a:pt x="55100" y="83443080"/>
                  </a:lnTo>
                  <a:cubicBezTo>
                    <a:pt x="40487" y="83443080"/>
                    <a:pt x="26472" y="83437276"/>
                    <a:pt x="16138" y="83426945"/>
                  </a:cubicBezTo>
                  <a:cubicBezTo>
                    <a:pt x="5805" y="83416608"/>
                    <a:pt x="0" y="83402593"/>
                    <a:pt x="0" y="83387983"/>
                  </a:cubicBezTo>
                  <a:lnTo>
                    <a:pt x="0" y="55100"/>
                  </a:lnTo>
                  <a:cubicBezTo>
                    <a:pt x="0" y="24669"/>
                    <a:pt x="24669" y="0"/>
                    <a:pt x="55100" y="0"/>
                  </a:cubicBezTo>
                  <a:close/>
                </a:path>
              </a:pathLst>
            </a:custGeom>
            <a:blipFill>
              <a:blip r:embed="rId4"/>
              <a:stretch>
                <a:fillRect l="-208111" t="0" r="-208111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9103056" y="1027641"/>
            <a:ext cx="2388610" cy="8230659"/>
            <a:chOff x="0" y="0"/>
            <a:chExt cx="24215923" cy="8344308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215923" cy="83443080"/>
            </a:xfrm>
            <a:custGeom>
              <a:avLst/>
              <a:gdLst/>
              <a:ahLst/>
              <a:cxnLst/>
              <a:rect r="r" b="b" t="t" l="l"/>
              <a:pathLst>
                <a:path h="83443080" w="24215923">
                  <a:moveTo>
                    <a:pt x="55100" y="0"/>
                  </a:moveTo>
                  <a:lnTo>
                    <a:pt x="24160823" y="0"/>
                  </a:lnTo>
                  <a:cubicBezTo>
                    <a:pt x="24191254" y="0"/>
                    <a:pt x="24215923" y="24669"/>
                    <a:pt x="24215923" y="55100"/>
                  </a:cubicBezTo>
                  <a:lnTo>
                    <a:pt x="24215923" y="83387983"/>
                  </a:lnTo>
                  <a:cubicBezTo>
                    <a:pt x="24215923" y="83418412"/>
                    <a:pt x="24191254" y="83443080"/>
                    <a:pt x="24160823" y="83443080"/>
                  </a:cubicBezTo>
                  <a:lnTo>
                    <a:pt x="55100" y="83443080"/>
                  </a:lnTo>
                  <a:cubicBezTo>
                    <a:pt x="40487" y="83443080"/>
                    <a:pt x="26472" y="83437276"/>
                    <a:pt x="16138" y="83426945"/>
                  </a:cubicBezTo>
                  <a:cubicBezTo>
                    <a:pt x="5805" y="83416608"/>
                    <a:pt x="0" y="83402593"/>
                    <a:pt x="0" y="83387983"/>
                  </a:cubicBezTo>
                  <a:lnTo>
                    <a:pt x="0" y="55100"/>
                  </a:lnTo>
                  <a:cubicBezTo>
                    <a:pt x="0" y="24669"/>
                    <a:pt x="24669" y="0"/>
                    <a:pt x="55100" y="0"/>
                  </a:cubicBezTo>
                  <a:close/>
                </a:path>
              </a:pathLst>
            </a:custGeom>
            <a:blipFill>
              <a:blip r:embed="rId5"/>
              <a:stretch>
                <a:fillRect l="-179719" t="0" r="-179719" b="0"/>
              </a:stretch>
            </a:blipFill>
          </p:spPr>
        </p:sp>
      </p:grpSp>
    </p:spTree>
  </p:cSld>
  <p:clrMapOvr>
    <a:masterClrMapping/>
  </p:clrMapOvr>
  <p:transition spd="slow">
    <p:cover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782819" y="7211797"/>
            <a:ext cx="5476481" cy="888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5"/>
              </a:lnSpc>
            </a:pPr>
            <a:r>
              <a:rPr lang="en-US" sz="5199" b="true">
                <a:solidFill>
                  <a:srgbClr val="FFF5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FOCUS PAGES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1782819" y="7986370"/>
            <a:ext cx="5476481" cy="127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27482" indent="-213741" lvl="1">
              <a:lnSpc>
                <a:spcPts val="3385"/>
              </a:lnSpc>
              <a:buFont typeface="Arial"/>
              <a:buChar char="•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Homepage</a:t>
            </a:r>
          </a:p>
          <a:p>
            <a:pPr algn="l" marL="427482" indent="-213741" lvl="1">
              <a:lnSpc>
                <a:spcPts val="3385"/>
              </a:lnSpc>
              <a:buFont typeface="Arial"/>
              <a:buChar char="•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Category: Sustainable Furniture</a:t>
            </a:r>
          </a:p>
          <a:p>
            <a:pPr algn="l" marL="427482" indent="-213741" lvl="1">
              <a:lnSpc>
                <a:spcPts val="3385"/>
              </a:lnSpc>
              <a:buFont typeface="Arial"/>
              <a:buChar char="•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Blog: “10 Eco-Friendly Interior Tips”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6744950" y="-2057400"/>
            <a:ext cx="3086100" cy="308610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E0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2057400" y="9576999"/>
            <a:ext cx="3086100" cy="308610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1300474" y="1028700"/>
            <a:ext cx="12866395" cy="8229600"/>
            <a:chOff x="0" y="0"/>
            <a:chExt cx="94869181" cy="6068020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4869180" cy="60680203"/>
            </a:xfrm>
            <a:custGeom>
              <a:avLst/>
              <a:gdLst/>
              <a:ahLst/>
              <a:cxnLst/>
              <a:rect r="r" b="b" t="t" l="l"/>
              <a:pathLst>
                <a:path h="60680203" w="94869180">
                  <a:moveTo>
                    <a:pt x="10229" y="0"/>
                  </a:moveTo>
                  <a:lnTo>
                    <a:pt x="94858948" y="0"/>
                  </a:lnTo>
                  <a:cubicBezTo>
                    <a:pt x="94861664" y="0"/>
                    <a:pt x="94864269" y="1078"/>
                    <a:pt x="94866185" y="2996"/>
                  </a:cubicBezTo>
                  <a:cubicBezTo>
                    <a:pt x="94868101" y="4914"/>
                    <a:pt x="94869180" y="7516"/>
                    <a:pt x="94869180" y="10229"/>
                  </a:cubicBezTo>
                  <a:lnTo>
                    <a:pt x="94869180" y="60669971"/>
                  </a:lnTo>
                  <a:cubicBezTo>
                    <a:pt x="94869180" y="60672687"/>
                    <a:pt x="94868101" y="60675292"/>
                    <a:pt x="94866185" y="60677208"/>
                  </a:cubicBezTo>
                  <a:cubicBezTo>
                    <a:pt x="94864269" y="60679124"/>
                    <a:pt x="94861664" y="60680203"/>
                    <a:pt x="94858948" y="60680203"/>
                  </a:cubicBezTo>
                  <a:lnTo>
                    <a:pt x="10229" y="60680203"/>
                  </a:lnTo>
                  <a:cubicBezTo>
                    <a:pt x="7516" y="60680203"/>
                    <a:pt x="4914" y="60679124"/>
                    <a:pt x="2996" y="60677208"/>
                  </a:cubicBezTo>
                  <a:cubicBezTo>
                    <a:pt x="1078" y="60675292"/>
                    <a:pt x="0" y="60672687"/>
                    <a:pt x="0" y="60669971"/>
                  </a:cubicBezTo>
                  <a:lnTo>
                    <a:pt x="0" y="10229"/>
                  </a:lnTo>
                  <a:cubicBezTo>
                    <a:pt x="0" y="7516"/>
                    <a:pt x="1078" y="4914"/>
                    <a:pt x="2996" y="2996"/>
                  </a:cubicBezTo>
                  <a:cubicBezTo>
                    <a:pt x="4914" y="1078"/>
                    <a:pt x="7516" y="0"/>
                    <a:pt x="10229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67330" r="0" b="-6733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782819" y="6245927"/>
            <a:ext cx="718210" cy="805046"/>
            <a:chOff x="0" y="0"/>
            <a:chExt cx="957614" cy="1073395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779133"/>
              <a:ext cx="336299" cy="294262"/>
              <a:chOff x="0" y="0"/>
              <a:chExt cx="812800" cy="7112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r="r" b="b" t="t" l="l"/>
                <a:pathLst>
                  <a:path h="719569" w="854946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solidFill>
                <a:srgbClr val="FFF500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-53975"/>
                <a:ext cx="660400" cy="638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0" y="422758"/>
              <a:ext cx="336299" cy="294262"/>
              <a:chOff x="0" y="0"/>
              <a:chExt cx="812800" cy="7112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r="r" b="b" t="t" l="l"/>
                <a:pathLst>
                  <a:path h="719569" w="854946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solidFill>
                <a:srgbClr val="FFF500">
                  <a:alpha val="22745"/>
                </a:srgbClr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76200" y="-53975"/>
                <a:ext cx="660400" cy="638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0" y="0"/>
              <a:ext cx="336299" cy="294262"/>
              <a:chOff x="0" y="0"/>
              <a:chExt cx="812800" cy="7112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r="r" b="b" t="t" l="l"/>
                <a:pathLst>
                  <a:path h="719569" w="854946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solidFill>
                <a:srgbClr val="FFF500">
                  <a:alpha val="5882"/>
                </a:srgbClr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76200" y="-53975"/>
                <a:ext cx="660400" cy="638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sp>
          <p:nvSpPr>
            <p:cNvPr name="TextBox 22" id="22"/>
            <p:cNvSpPr txBox="true"/>
            <p:nvPr/>
          </p:nvSpPr>
          <p:spPr>
            <a:xfrm rot="0">
              <a:off x="375812" y="741033"/>
              <a:ext cx="581802" cy="33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086"/>
                </a:lnSpc>
              </a:pPr>
              <a:r>
                <a:rPr lang="en-US" sz="1490" b="true">
                  <a:solidFill>
                    <a:srgbClr val="FFF5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1M+</a:t>
              </a:r>
            </a:p>
          </p:txBody>
        </p:sp>
      </p:grpSp>
    </p:spTree>
  </p:cSld>
  <p:clrMapOvr>
    <a:masterClrMapping/>
  </p:clrMapOvr>
  <p:transition spd="slow">
    <p:cover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23925"/>
            <a:ext cx="6067352" cy="1593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5"/>
              </a:lnSpc>
            </a:pPr>
            <a:r>
              <a:rPr lang="en-US" sz="5199" b="true">
                <a:solidFill>
                  <a:srgbClr val="FFF5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WEBSITE PERFORMANCE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6744950" y="-2057400"/>
            <a:ext cx="3086100" cy="308610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E0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2057400" y="9258300"/>
            <a:ext cx="3086100" cy="308610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aphicFrame>
        <p:nvGraphicFramePr>
          <p:cNvPr name="Table 9" id="9"/>
          <p:cNvGraphicFramePr>
            <a:graphicFrameLocks noGrp="true"/>
          </p:cNvGraphicFramePr>
          <p:nvPr/>
        </p:nvGraphicFramePr>
        <p:xfrm>
          <a:off x="1028700" y="2741496"/>
          <a:ext cx="6237325" cy="6516804"/>
        </p:xfrm>
        <a:graphic>
          <a:graphicData uri="http://schemas.openxmlformats.org/drawingml/2006/table">
            <a:tbl>
              <a:tblPr/>
              <a:tblGrid>
                <a:gridCol w="1559331"/>
                <a:gridCol w="1903689"/>
                <a:gridCol w="1214973"/>
                <a:gridCol w="1559331"/>
              </a:tblGrid>
              <a:tr h="205541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Metric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Feb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Mar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Change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5541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Sessions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25,400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28,200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↑11%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97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Bounce Rate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42%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39%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1"/>
                        </a:lnSpc>
                        <a:defRPr/>
                      </a:pPr>
                      <a:r>
                        <a:rPr lang="en-US" sz="197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↓3%</a:t>
                      </a:r>
                      <a:endParaRPr lang="en-US" sz="1100"/>
                    </a:p>
                  </a:txBody>
                  <a:tcPr marL="71213" marR="71213" marT="71213" marB="71213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name="Group 10" id="10"/>
          <p:cNvGrpSpPr/>
          <p:nvPr/>
        </p:nvGrpSpPr>
        <p:grpSpPr>
          <a:xfrm rot="0">
            <a:off x="7686833" y="1028700"/>
            <a:ext cx="9572467" cy="8229600"/>
            <a:chOff x="0" y="0"/>
            <a:chExt cx="70581710" cy="6068020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0581707" cy="60680203"/>
            </a:xfrm>
            <a:custGeom>
              <a:avLst/>
              <a:gdLst/>
              <a:ahLst/>
              <a:cxnLst/>
              <a:rect r="r" b="b" t="t" l="l"/>
              <a:pathLst>
                <a:path h="60680203" w="70581707">
                  <a:moveTo>
                    <a:pt x="13749" y="0"/>
                  </a:moveTo>
                  <a:lnTo>
                    <a:pt x="70567959" y="0"/>
                  </a:lnTo>
                  <a:cubicBezTo>
                    <a:pt x="70575550" y="0"/>
                    <a:pt x="70581707" y="6156"/>
                    <a:pt x="70581707" y="13749"/>
                  </a:cubicBezTo>
                  <a:lnTo>
                    <a:pt x="70581707" y="60666455"/>
                  </a:lnTo>
                  <a:cubicBezTo>
                    <a:pt x="70581707" y="60674045"/>
                    <a:pt x="70575550" y="60680203"/>
                    <a:pt x="70567959" y="60680203"/>
                  </a:cubicBezTo>
                  <a:lnTo>
                    <a:pt x="13749" y="60680203"/>
                  </a:lnTo>
                  <a:cubicBezTo>
                    <a:pt x="6156" y="60680203"/>
                    <a:pt x="0" y="60674045"/>
                    <a:pt x="0" y="60666455"/>
                  </a:cubicBezTo>
                  <a:lnTo>
                    <a:pt x="0" y="13749"/>
                  </a:lnTo>
                  <a:cubicBezTo>
                    <a:pt x="0" y="6156"/>
                    <a:pt x="6156" y="0"/>
                    <a:pt x="13749" y="0"/>
                  </a:cubicBezTo>
                  <a:close/>
                </a:path>
              </a:pathLst>
            </a:custGeom>
            <a:blipFill>
              <a:blip r:embed="rId2"/>
              <a:stretch>
                <a:fillRect l="-7314" t="0" r="-7314" b="0"/>
              </a:stretch>
            </a:blipFill>
          </p:spPr>
        </p:sp>
      </p:grpSp>
    </p:spTree>
  </p:cSld>
  <p:clrMapOvr>
    <a:masterClrMapping/>
  </p:clrMapOvr>
  <p:transition spd="slow">
    <p:cover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583488"/>
            <a:ext cx="5476481" cy="888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5"/>
              </a:lnSpc>
            </a:pPr>
            <a:r>
              <a:rPr lang="en-US" sz="5199" b="true">
                <a:solidFill>
                  <a:srgbClr val="FFF5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TOP MOVERS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5409483"/>
            <a:ext cx="5476481" cy="888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5"/>
              </a:lnSpc>
            </a:pPr>
            <a:r>
              <a:rPr lang="en-US" sz="5199" b="true">
                <a:solidFill>
                  <a:srgbClr val="FFF5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OPPORTUNITIES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4358061"/>
            <a:ext cx="5476481" cy="843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27482" indent="-213741" lvl="1">
              <a:lnSpc>
                <a:spcPts val="3385"/>
              </a:lnSpc>
              <a:buFont typeface="Arial"/>
              <a:buChar char="•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"Sustainable furniture" (#8 → #5)</a:t>
            </a:r>
          </a:p>
          <a:p>
            <a:pPr algn="l" marL="427482" indent="-213741" lvl="1">
              <a:lnSpc>
                <a:spcPts val="3385"/>
              </a:lnSpc>
              <a:buFont typeface="Arial"/>
              <a:buChar char="•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"Eco-friendly decor" (#15 → #11)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744950" y="-2057400"/>
            <a:ext cx="3086100" cy="308610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E0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2057400" y="9258300"/>
            <a:ext cx="3086100" cy="308610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5774783" y="20876"/>
            <a:ext cx="12528564" cy="10281471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028700" y="6184056"/>
            <a:ext cx="5476481" cy="414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85"/>
              </a:lnSpc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"Green home design" (</a:t>
            </a: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current #23)</a:t>
            </a:r>
          </a:p>
        </p:txBody>
      </p:sp>
    </p:spTree>
  </p:cSld>
  <p:clrMapOvr>
    <a:masterClrMapping/>
  </p:clrMapOvr>
  <p:transition spd="slow">
    <p:cover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468536" y="4294251"/>
            <a:ext cx="3394316" cy="1593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5"/>
              </a:lnSpc>
            </a:pPr>
            <a:r>
              <a:rPr lang="en-US" sz="5199" b="true">
                <a:solidFill>
                  <a:srgbClr val="FFF5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ORGANIC TRAFFIC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6744950" y="-2057400"/>
            <a:ext cx="3086100" cy="308610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E0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2057400" y="9258300"/>
            <a:ext cx="3086100" cy="308610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466824" y="-226820"/>
            <a:ext cx="11499889" cy="10443444"/>
          </a:xfrm>
          <a:prstGeom prst="rect">
            <a:avLst/>
          </a:prstGeom>
        </p:spPr>
      </p:pic>
    </p:spTree>
  </p:cSld>
  <p:clrMapOvr>
    <a:masterClrMapping/>
  </p:clrMapOvr>
  <p:transition spd="slow">
    <p:cover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08762" y="1614800"/>
            <a:ext cx="14270476" cy="7057399"/>
          </a:xfrm>
          <a:custGeom>
            <a:avLst/>
            <a:gdLst/>
            <a:ahLst/>
            <a:cxnLst/>
            <a:rect r="r" b="b" t="t" l="l"/>
            <a:pathLst>
              <a:path h="7057399" w="14270476">
                <a:moveTo>
                  <a:pt x="0" y="0"/>
                </a:moveTo>
                <a:lnTo>
                  <a:pt x="14270476" y="0"/>
                </a:lnTo>
                <a:lnTo>
                  <a:pt x="14270476" y="7057400"/>
                </a:lnTo>
                <a:lnTo>
                  <a:pt x="0" y="7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287891" y="5030964"/>
            <a:ext cx="967436" cy="967436"/>
            <a:chOff x="0" y="0"/>
            <a:chExt cx="1289914" cy="1289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289914" cy="1289914"/>
              <a:chOff x="0" y="0"/>
              <a:chExt cx="812800" cy="8128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500">
                  <a:alpha val="47843"/>
                </a:srgbClr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208110" y="208110"/>
              <a:ext cx="873695" cy="873695"/>
              <a:chOff x="0" y="0"/>
              <a:chExt cx="812800" cy="8128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500">
                  <a:alpha val="47843"/>
                </a:srgbClr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363172" y="363172"/>
              <a:ext cx="563571" cy="563571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500">
                  <a:alpha val="73725"/>
                </a:srgbClr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510072" y="510072"/>
              <a:ext cx="269769" cy="269769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500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</p:grpSp>
      <p:grpSp>
        <p:nvGrpSpPr>
          <p:cNvPr name="Group 16" id="16"/>
          <p:cNvGrpSpPr/>
          <p:nvPr/>
        </p:nvGrpSpPr>
        <p:grpSpPr>
          <a:xfrm rot="0">
            <a:off x="5001722" y="6624458"/>
            <a:ext cx="967436" cy="967436"/>
            <a:chOff x="0" y="0"/>
            <a:chExt cx="1289914" cy="1289914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1289914" cy="1289914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500">
                  <a:alpha val="47843"/>
                </a:srgbClr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20" id="20"/>
            <p:cNvGrpSpPr/>
            <p:nvPr/>
          </p:nvGrpSpPr>
          <p:grpSpPr>
            <a:xfrm rot="0">
              <a:off x="208110" y="208110"/>
              <a:ext cx="873695" cy="873695"/>
              <a:chOff x="0" y="0"/>
              <a:chExt cx="812800" cy="8128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500">
                  <a:alpha val="47843"/>
                </a:srgbClr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363172" y="363172"/>
              <a:ext cx="563571" cy="563571"/>
              <a:chOff x="0" y="0"/>
              <a:chExt cx="812800" cy="8128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500">
                  <a:alpha val="73725"/>
                </a:srgbClr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26" id="26"/>
            <p:cNvGrpSpPr/>
            <p:nvPr/>
          </p:nvGrpSpPr>
          <p:grpSpPr>
            <a:xfrm rot="0">
              <a:off x="510072" y="510072"/>
              <a:ext cx="269769" cy="269769"/>
              <a:chOff x="0" y="0"/>
              <a:chExt cx="812800" cy="8128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500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</p:grpSp>
      <p:grpSp>
        <p:nvGrpSpPr>
          <p:cNvPr name="Group 29" id="29"/>
          <p:cNvGrpSpPr/>
          <p:nvPr/>
        </p:nvGrpSpPr>
        <p:grpSpPr>
          <a:xfrm rot="0">
            <a:off x="8455850" y="2929857"/>
            <a:ext cx="967436" cy="967436"/>
            <a:chOff x="0" y="0"/>
            <a:chExt cx="1289914" cy="1289914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0"/>
              <a:ext cx="1289914" cy="1289914"/>
              <a:chOff x="0" y="0"/>
              <a:chExt cx="812800" cy="8128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500">
                  <a:alpha val="47843"/>
                </a:srgbClr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208110" y="208110"/>
              <a:ext cx="873695" cy="873695"/>
              <a:chOff x="0" y="0"/>
              <a:chExt cx="812800" cy="8128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500">
                  <a:alpha val="47843"/>
                </a:srgbClr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363172" y="363172"/>
              <a:ext cx="563571" cy="563571"/>
              <a:chOff x="0" y="0"/>
              <a:chExt cx="8128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500">
                  <a:alpha val="73725"/>
                </a:srgbClr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510072" y="510072"/>
              <a:ext cx="269769" cy="269769"/>
              <a:chOff x="0" y="0"/>
              <a:chExt cx="812800" cy="8128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500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</p:grpSp>
      <p:grpSp>
        <p:nvGrpSpPr>
          <p:cNvPr name="Group 42" id="42"/>
          <p:cNvGrpSpPr/>
          <p:nvPr/>
        </p:nvGrpSpPr>
        <p:grpSpPr>
          <a:xfrm rot="0">
            <a:off x="7805383" y="3598909"/>
            <a:ext cx="967436" cy="967436"/>
            <a:chOff x="0" y="0"/>
            <a:chExt cx="1289914" cy="1289914"/>
          </a:xfrm>
        </p:grpSpPr>
        <p:grpSp>
          <p:nvGrpSpPr>
            <p:cNvPr name="Group 43" id="43"/>
            <p:cNvGrpSpPr/>
            <p:nvPr/>
          </p:nvGrpSpPr>
          <p:grpSpPr>
            <a:xfrm rot="0">
              <a:off x="0" y="0"/>
              <a:ext cx="1289914" cy="1289914"/>
              <a:chOff x="0" y="0"/>
              <a:chExt cx="812800" cy="8128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500">
                  <a:alpha val="47843"/>
                </a:srgbClr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46" id="46"/>
            <p:cNvGrpSpPr/>
            <p:nvPr/>
          </p:nvGrpSpPr>
          <p:grpSpPr>
            <a:xfrm rot="0">
              <a:off x="208110" y="208110"/>
              <a:ext cx="873695" cy="873695"/>
              <a:chOff x="0" y="0"/>
              <a:chExt cx="812800" cy="8128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500">
                  <a:alpha val="47843"/>
                </a:srgbClr>
              </a:solidFill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49" id="49"/>
            <p:cNvGrpSpPr/>
            <p:nvPr/>
          </p:nvGrpSpPr>
          <p:grpSpPr>
            <a:xfrm rot="0">
              <a:off x="363172" y="363172"/>
              <a:ext cx="563571" cy="563571"/>
              <a:chOff x="0" y="0"/>
              <a:chExt cx="812800" cy="8128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500">
                  <a:alpha val="73725"/>
                </a:srgbClr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0">
              <a:off x="510072" y="510072"/>
              <a:ext cx="269769" cy="269769"/>
              <a:chOff x="0" y="0"/>
              <a:chExt cx="812800" cy="8128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500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02"/>
                  </a:lnSpc>
                </a:pPr>
              </a:p>
            </p:txBody>
          </p:sp>
        </p:grpSp>
      </p:grpSp>
      <p:grpSp>
        <p:nvGrpSpPr>
          <p:cNvPr name="Group 55" id="55"/>
          <p:cNvGrpSpPr/>
          <p:nvPr/>
        </p:nvGrpSpPr>
        <p:grpSpPr>
          <a:xfrm rot="0">
            <a:off x="16744950" y="-2057400"/>
            <a:ext cx="3086100" cy="3086100"/>
            <a:chOff x="0" y="0"/>
            <a:chExt cx="812800" cy="81280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E0FF"/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58" id="58"/>
          <p:cNvGrpSpPr/>
          <p:nvPr/>
        </p:nvGrpSpPr>
        <p:grpSpPr>
          <a:xfrm rot="0">
            <a:off x="-2057400" y="9258300"/>
            <a:ext cx="3086100" cy="3086100"/>
            <a:chOff x="0" y="0"/>
            <a:chExt cx="812800" cy="812800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00"/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</p:spTree>
  </p:cSld>
  <p:clrMapOvr>
    <a:masterClrMapping/>
  </p:clrMapOvr>
  <p:transition spd="slow">
    <p:cover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261163"/>
            <a:ext cx="5476481" cy="1593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5"/>
              </a:lnSpc>
            </a:pPr>
            <a:r>
              <a:rPr lang="en-US" sz="5199" b="true">
                <a:solidFill>
                  <a:srgbClr val="FFF5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ON-PAGE AUDIT</a:t>
            </a:r>
          </a:p>
          <a:p>
            <a:pPr algn="l">
              <a:lnSpc>
                <a:spcPts val="5615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7129120"/>
            <a:ext cx="5476481" cy="2129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85"/>
              </a:lnSpc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Issues Fixed:</a:t>
            </a:r>
          </a:p>
          <a:p>
            <a:pPr algn="l">
              <a:lnSpc>
                <a:spcPts val="3385"/>
              </a:lnSpc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✔ Fixed 12 broken links</a:t>
            </a:r>
          </a:p>
          <a:p>
            <a:pPr algn="l">
              <a:lnSpc>
                <a:spcPts val="3385"/>
              </a:lnSpc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✔ Optimized 15 meta descriptions</a:t>
            </a:r>
          </a:p>
          <a:p>
            <a:pPr algn="l">
              <a:lnSpc>
                <a:spcPts val="3385"/>
              </a:lnSpc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Pending:</a:t>
            </a:r>
          </a:p>
          <a:p>
            <a:pPr algn="l" marL="427482" indent="-213741" lvl="1">
              <a:lnSpc>
                <a:spcPts val="3385"/>
              </a:lnSpc>
              <a:buFont typeface="Arial"/>
              <a:buChar char="•"/>
            </a:pPr>
            <a:r>
              <a:rPr lang="en-US" sz="19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Image alt-text updates (32 remaining)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6744950" y="-2057400"/>
            <a:ext cx="3086100" cy="308610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E0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2057400" y="9258300"/>
            <a:ext cx="3086100" cy="308610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02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796334" y="1027641"/>
            <a:ext cx="2388610" cy="8230659"/>
            <a:chOff x="0" y="0"/>
            <a:chExt cx="24215923" cy="8344308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215923" cy="83443080"/>
            </a:xfrm>
            <a:custGeom>
              <a:avLst/>
              <a:gdLst/>
              <a:ahLst/>
              <a:cxnLst/>
              <a:rect r="r" b="b" t="t" l="l"/>
              <a:pathLst>
                <a:path h="83443080" w="24215923">
                  <a:moveTo>
                    <a:pt x="55100" y="0"/>
                  </a:moveTo>
                  <a:lnTo>
                    <a:pt x="24160823" y="0"/>
                  </a:lnTo>
                  <a:cubicBezTo>
                    <a:pt x="24191254" y="0"/>
                    <a:pt x="24215923" y="24669"/>
                    <a:pt x="24215923" y="55100"/>
                  </a:cubicBezTo>
                  <a:lnTo>
                    <a:pt x="24215923" y="83387983"/>
                  </a:lnTo>
                  <a:cubicBezTo>
                    <a:pt x="24215923" y="83418412"/>
                    <a:pt x="24191254" y="83443080"/>
                    <a:pt x="24160823" y="83443080"/>
                  </a:cubicBezTo>
                  <a:lnTo>
                    <a:pt x="55100" y="83443080"/>
                  </a:lnTo>
                  <a:cubicBezTo>
                    <a:pt x="40487" y="83443080"/>
                    <a:pt x="26472" y="83437276"/>
                    <a:pt x="16138" y="83426945"/>
                  </a:cubicBezTo>
                  <a:cubicBezTo>
                    <a:pt x="5805" y="83416608"/>
                    <a:pt x="0" y="83402593"/>
                    <a:pt x="0" y="83387983"/>
                  </a:cubicBezTo>
                  <a:lnTo>
                    <a:pt x="0" y="55100"/>
                  </a:lnTo>
                  <a:cubicBezTo>
                    <a:pt x="0" y="24669"/>
                    <a:pt x="24669" y="0"/>
                    <a:pt x="55100" y="0"/>
                  </a:cubicBezTo>
                  <a:close/>
                </a:path>
              </a:pathLst>
            </a:custGeom>
            <a:blipFill>
              <a:blip r:embed="rId2"/>
              <a:stretch>
                <a:fillRect l="-63998" t="0" r="-63998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487786" y="1027641"/>
            <a:ext cx="2388610" cy="8230659"/>
            <a:chOff x="0" y="0"/>
            <a:chExt cx="24215923" cy="8344308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215923" cy="83443080"/>
            </a:xfrm>
            <a:custGeom>
              <a:avLst/>
              <a:gdLst/>
              <a:ahLst/>
              <a:cxnLst/>
              <a:rect r="r" b="b" t="t" l="l"/>
              <a:pathLst>
                <a:path h="83443080" w="24215923">
                  <a:moveTo>
                    <a:pt x="55100" y="0"/>
                  </a:moveTo>
                  <a:lnTo>
                    <a:pt x="24160823" y="0"/>
                  </a:lnTo>
                  <a:cubicBezTo>
                    <a:pt x="24191254" y="0"/>
                    <a:pt x="24215923" y="24669"/>
                    <a:pt x="24215923" y="55100"/>
                  </a:cubicBezTo>
                  <a:lnTo>
                    <a:pt x="24215923" y="83387983"/>
                  </a:lnTo>
                  <a:cubicBezTo>
                    <a:pt x="24215923" y="83418412"/>
                    <a:pt x="24191254" y="83443080"/>
                    <a:pt x="24160823" y="83443080"/>
                  </a:cubicBezTo>
                  <a:lnTo>
                    <a:pt x="55100" y="83443080"/>
                  </a:lnTo>
                  <a:cubicBezTo>
                    <a:pt x="40487" y="83443080"/>
                    <a:pt x="26472" y="83437276"/>
                    <a:pt x="16138" y="83426945"/>
                  </a:cubicBezTo>
                  <a:cubicBezTo>
                    <a:pt x="5805" y="83416608"/>
                    <a:pt x="0" y="83402593"/>
                    <a:pt x="0" y="83387983"/>
                  </a:cubicBezTo>
                  <a:lnTo>
                    <a:pt x="0" y="55100"/>
                  </a:lnTo>
                  <a:cubicBezTo>
                    <a:pt x="0" y="24669"/>
                    <a:pt x="24669" y="0"/>
                    <a:pt x="55100" y="0"/>
                  </a:cubicBezTo>
                  <a:close/>
                </a:path>
              </a:pathLst>
            </a:custGeom>
            <a:blipFill>
              <a:blip r:embed="rId3"/>
              <a:stretch>
                <a:fillRect l="-179719" t="0" r="-179719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2179238" y="1028700"/>
            <a:ext cx="2388610" cy="8230659"/>
            <a:chOff x="0" y="0"/>
            <a:chExt cx="24215923" cy="8344308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215923" cy="83443080"/>
            </a:xfrm>
            <a:custGeom>
              <a:avLst/>
              <a:gdLst/>
              <a:ahLst/>
              <a:cxnLst/>
              <a:rect r="r" b="b" t="t" l="l"/>
              <a:pathLst>
                <a:path h="83443080" w="24215923">
                  <a:moveTo>
                    <a:pt x="55100" y="0"/>
                  </a:moveTo>
                  <a:lnTo>
                    <a:pt x="24160823" y="0"/>
                  </a:lnTo>
                  <a:cubicBezTo>
                    <a:pt x="24191254" y="0"/>
                    <a:pt x="24215923" y="24669"/>
                    <a:pt x="24215923" y="55100"/>
                  </a:cubicBezTo>
                  <a:lnTo>
                    <a:pt x="24215923" y="83387983"/>
                  </a:lnTo>
                  <a:cubicBezTo>
                    <a:pt x="24215923" y="83418412"/>
                    <a:pt x="24191254" y="83443080"/>
                    <a:pt x="24160823" y="83443080"/>
                  </a:cubicBezTo>
                  <a:lnTo>
                    <a:pt x="55100" y="83443080"/>
                  </a:lnTo>
                  <a:cubicBezTo>
                    <a:pt x="40487" y="83443080"/>
                    <a:pt x="26472" y="83437276"/>
                    <a:pt x="16138" y="83426945"/>
                  </a:cubicBezTo>
                  <a:cubicBezTo>
                    <a:pt x="5805" y="83416608"/>
                    <a:pt x="0" y="83402593"/>
                    <a:pt x="0" y="83387983"/>
                  </a:cubicBezTo>
                  <a:lnTo>
                    <a:pt x="0" y="55100"/>
                  </a:lnTo>
                  <a:cubicBezTo>
                    <a:pt x="0" y="24669"/>
                    <a:pt x="24669" y="0"/>
                    <a:pt x="55100" y="0"/>
                  </a:cubicBezTo>
                  <a:close/>
                </a:path>
              </a:pathLst>
            </a:custGeom>
            <a:blipFill>
              <a:blip r:embed="rId4"/>
              <a:stretch>
                <a:fillRect l="-208111" t="0" r="-208111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4870690" y="1027641"/>
            <a:ext cx="2388610" cy="8230659"/>
            <a:chOff x="0" y="0"/>
            <a:chExt cx="24215923" cy="8344308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215923" cy="83443080"/>
            </a:xfrm>
            <a:custGeom>
              <a:avLst/>
              <a:gdLst/>
              <a:ahLst/>
              <a:cxnLst/>
              <a:rect r="r" b="b" t="t" l="l"/>
              <a:pathLst>
                <a:path h="83443080" w="24215923">
                  <a:moveTo>
                    <a:pt x="55100" y="0"/>
                  </a:moveTo>
                  <a:lnTo>
                    <a:pt x="24160823" y="0"/>
                  </a:lnTo>
                  <a:cubicBezTo>
                    <a:pt x="24191254" y="0"/>
                    <a:pt x="24215923" y="24669"/>
                    <a:pt x="24215923" y="55100"/>
                  </a:cubicBezTo>
                  <a:lnTo>
                    <a:pt x="24215923" y="83387983"/>
                  </a:lnTo>
                  <a:cubicBezTo>
                    <a:pt x="24215923" y="83418412"/>
                    <a:pt x="24191254" y="83443080"/>
                    <a:pt x="24160823" y="83443080"/>
                  </a:cubicBezTo>
                  <a:lnTo>
                    <a:pt x="55100" y="83443080"/>
                  </a:lnTo>
                  <a:cubicBezTo>
                    <a:pt x="40487" y="83443080"/>
                    <a:pt x="26472" y="83437276"/>
                    <a:pt x="16138" y="83426945"/>
                  </a:cubicBezTo>
                  <a:cubicBezTo>
                    <a:pt x="5805" y="83416608"/>
                    <a:pt x="0" y="83402593"/>
                    <a:pt x="0" y="83387983"/>
                  </a:cubicBezTo>
                  <a:lnTo>
                    <a:pt x="0" y="55100"/>
                  </a:lnTo>
                  <a:cubicBezTo>
                    <a:pt x="0" y="24669"/>
                    <a:pt x="24669" y="0"/>
                    <a:pt x="55100" y="0"/>
                  </a:cubicBezTo>
                  <a:close/>
                </a:path>
              </a:pathLst>
            </a:custGeom>
            <a:blipFill>
              <a:blip r:embed="rId5"/>
              <a:stretch>
                <a:fillRect l="-179719" t="0" r="-179719" b="0"/>
              </a:stretch>
            </a:blipFill>
          </p:spPr>
        </p:sp>
      </p:grpSp>
    </p:spTree>
  </p:cSld>
  <p:clrMapOvr>
    <a:masterClrMapping/>
  </p:clrMapOvr>
  <p:transition spd="slow">
    <p:cover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DAGuukSyBwI</dc:identifier>
  <dcterms:modified xsi:type="dcterms:W3CDTF">2011-08-01T06:04:30Z</dcterms:modified>
  <cp:revision>1</cp:revision>
  <dc:title>Blue Yellow and Black Modern SEO Report Business Presentation</dc:title>
</cp:coreProperties>
</file>