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Montserrat Classic Bold" charset="1" panose="00000800000000000000"/>
      <p:regular r:id="rId26"/>
    </p:embeddedFont>
    <p:embeddedFont>
      <p:font typeface="Neue Machina Ultra-Bold" charset="1" panose="00000900000000000000"/>
      <p:regular r:id="rId27"/>
    </p:embeddedFont>
    <p:embeddedFont>
      <p:font typeface="Montserrat Classic" charset="1" panose="00000500000000000000"/>
      <p:regular r:id="rId28"/>
    </p:embeddedFont>
    <p:embeddedFont>
      <p:font typeface="Neue Machina Light" charset="1" panose="00000400000000000000"/>
      <p:regular r:id="rId29"/>
    </p:embeddedFont>
    <p:embeddedFont>
      <p:font typeface="Montserrat Semi-Bold" charset="1" panose="00000700000000000000"/>
      <p:regular r:id="rId30"/>
    </p:embeddedFont>
    <p:embeddedFont>
      <p:font typeface="Montserrat" charset="1" panose="00000500000000000000"/>
      <p:regular r:id="rId31"/>
    </p:embeddedFont>
    <p:embeddedFont>
      <p:font typeface="Montserrat Medium" charset="1" panose="00000600000000000000"/>
      <p:regular r:id="rId32"/>
    </p:embeddedFont>
    <p:embeddedFont>
      <p:font typeface="Neue Machina" charset="1" panose="000005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jpeg" Type="http://schemas.openxmlformats.org/officeDocument/2006/relationships/image"/><Relationship Id="rId8" Target="../media/image24.jpeg" Type="http://schemas.openxmlformats.org/officeDocument/2006/relationships/image"/><Relationship Id="rId9" Target="../media/image2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26.jpe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10.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78633" y="990436"/>
            <a:ext cx="18645266" cy="2886509"/>
          </a:xfrm>
          <a:custGeom>
            <a:avLst/>
            <a:gdLst/>
            <a:ahLst/>
            <a:cxnLst/>
            <a:rect r="r" b="b" t="t" l="l"/>
            <a:pathLst>
              <a:path h="2886509" w="18645266">
                <a:moveTo>
                  <a:pt x="0" y="0"/>
                </a:moveTo>
                <a:lnTo>
                  <a:pt x="18645266" y="0"/>
                </a:lnTo>
                <a:lnTo>
                  <a:pt x="18645266" y="2886509"/>
                </a:lnTo>
                <a:lnTo>
                  <a:pt x="0" y="2886509"/>
                </a:lnTo>
                <a:lnTo>
                  <a:pt x="0" y="0"/>
                </a:lnTo>
                <a:close/>
              </a:path>
            </a:pathLst>
          </a:custGeom>
          <a:blipFill>
            <a:blip r:embed="rId3">
              <a:alphaModFix amt="60000"/>
            </a:blip>
            <a:stretch>
              <a:fillRect l="0" t="-165180" r="0" b="-165180"/>
            </a:stretch>
          </a:blipFill>
        </p:spPr>
      </p:sp>
      <p:grpSp>
        <p:nvGrpSpPr>
          <p:cNvPr name="Group 4" id="4"/>
          <p:cNvGrpSpPr/>
          <p:nvPr/>
        </p:nvGrpSpPr>
        <p:grpSpPr>
          <a:xfrm rot="0">
            <a:off x="1028700" y="2140372"/>
            <a:ext cx="1095630" cy="586638"/>
            <a:chOff x="0" y="0"/>
            <a:chExt cx="1460840" cy="782184"/>
          </a:xfrm>
        </p:grpSpPr>
        <p:sp>
          <p:nvSpPr>
            <p:cNvPr name="Freeform 5" id="5"/>
            <p:cNvSpPr/>
            <p:nvPr/>
          </p:nvSpPr>
          <p:spPr>
            <a:xfrm flipH="false" flipV="false" rot="0">
              <a:off x="0" y="0"/>
              <a:ext cx="1460840" cy="782184"/>
            </a:xfrm>
            <a:custGeom>
              <a:avLst/>
              <a:gdLst/>
              <a:ahLst/>
              <a:cxnLst/>
              <a:rect r="r" b="b" t="t" l="l"/>
              <a:pathLst>
                <a:path h="782184" w="1460840">
                  <a:moveTo>
                    <a:pt x="0" y="0"/>
                  </a:moveTo>
                  <a:lnTo>
                    <a:pt x="1460840" y="0"/>
                  </a:lnTo>
                  <a:lnTo>
                    <a:pt x="1460840" y="782184"/>
                  </a:lnTo>
                  <a:lnTo>
                    <a:pt x="0" y="782184"/>
                  </a:lnTo>
                  <a:lnTo>
                    <a:pt x="0" y="0"/>
                  </a:lnTo>
                  <a:close/>
                </a:path>
              </a:pathLst>
            </a:custGeom>
            <a:blipFill>
              <a:blip r:embed="rId4">
                <a:extLst>
                  <a:ext uri="{96DAC541-7B7A-43D3-8B79-37D633B846F1}">
                    <asvg:svgBlip xmlns:asvg="http://schemas.microsoft.com/office/drawing/2016/SVG/main" r:embed="rId5"/>
                  </a:ext>
                </a:extLst>
              </a:blip>
              <a:stretch>
                <a:fillRect l="0" t="-1105" r="0" b="-1105"/>
              </a:stretch>
            </a:blipFill>
          </p:spPr>
        </p:sp>
        <p:sp>
          <p:nvSpPr>
            <p:cNvPr name="TextBox 6" id="6"/>
            <p:cNvSpPr txBox="true"/>
            <p:nvPr/>
          </p:nvSpPr>
          <p:spPr>
            <a:xfrm rot="0">
              <a:off x="135504" y="181753"/>
              <a:ext cx="1189833" cy="447252"/>
            </a:xfrm>
            <a:prstGeom prst="rect">
              <a:avLst/>
            </a:prstGeom>
          </p:spPr>
          <p:txBody>
            <a:bodyPr anchor="t" rtlCol="false" tIns="0" lIns="0" bIns="0" rIns="0">
              <a:spAutoFit/>
            </a:bodyPr>
            <a:lstStyle/>
            <a:p>
              <a:pPr algn="ctr">
                <a:lnSpc>
                  <a:spcPts val="1299"/>
                </a:lnSpc>
              </a:pPr>
              <a:r>
                <a:rPr lang="en-US" b="true" sz="1299">
                  <a:solidFill>
                    <a:srgbClr val="FFFFFF"/>
                  </a:solidFill>
                  <a:latin typeface="Montserrat Classic Bold"/>
                  <a:ea typeface="Montserrat Classic Bold"/>
                  <a:cs typeface="Montserrat Classic Bold"/>
                  <a:sym typeface="Montserrat Classic Bold"/>
                </a:rPr>
                <a:t>YOUR</a:t>
              </a:r>
            </a:p>
            <a:p>
              <a:pPr algn="ctr">
                <a:lnSpc>
                  <a:spcPts val="1299"/>
                </a:lnSpc>
              </a:pPr>
              <a:r>
                <a:rPr lang="en-US" b="true" sz="1299">
                  <a:solidFill>
                    <a:srgbClr val="FFFFFF"/>
                  </a:solidFill>
                  <a:latin typeface="Montserrat Classic Bold"/>
                  <a:ea typeface="Montserrat Classic Bold"/>
                  <a:cs typeface="Montserrat Classic Bold"/>
                  <a:sym typeface="Montserrat Classic Bold"/>
                </a:rPr>
                <a:t>LOGO</a:t>
              </a:r>
            </a:p>
          </p:txBody>
        </p:sp>
      </p:grpSp>
      <p:sp>
        <p:nvSpPr>
          <p:cNvPr name="AutoShape 7" id="7"/>
          <p:cNvSpPr/>
          <p:nvPr/>
        </p:nvSpPr>
        <p:spPr>
          <a:xfrm rot="0">
            <a:off x="-1404077" y="3875993"/>
            <a:ext cx="21096154" cy="0"/>
          </a:xfrm>
          <a:prstGeom prst="line">
            <a:avLst/>
          </a:prstGeom>
          <a:ln cap="flat" w="28575">
            <a:solidFill>
              <a:srgbClr val="FF69F6"/>
            </a:solidFill>
            <a:prstDash val="solid"/>
            <a:headEnd type="none" len="sm" w="sm"/>
            <a:tailEnd type="none" len="sm" w="sm"/>
          </a:ln>
        </p:spPr>
      </p:sp>
      <p:sp>
        <p:nvSpPr>
          <p:cNvPr name="AutoShape 8" id="8"/>
          <p:cNvSpPr/>
          <p:nvPr/>
        </p:nvSpPr>
        <p:spPr>
          <a:xfrm rot="0">
            <a:off x="-1963956" y="976149"/>
            <a:ext cx="22215912" cy="0"/>
          </a:xfrm>
          <a:prstGeom prst="line">
            <a:avLst/>
          </a:prstGeom>
          <a:ln cap="flat" w="28575">
            <a:solidFill>
              <a:srgbClr val="FF69F6"/>
            </a:solidFill>
            <a:prstDash val="solid"/>
            <a:headEnd type="none" len="sm" w="sm"/>
            <a:tailEnd type="none" len="sm" w="sm"/>
          </a:ln>
        </p:spPr>
      </p:sp>
      <p:sp>
        <p:nvSpPr>
          <p:cNvPr name="Freeform 9" id="9"/>
          <p:cNvSpPr/>
          <p:nvPr/>
        </p:nvSpPr>
        <p:spPr>
          <a:xfrm flipH="false" flipV="false" rot="0">
            <a:off x="13548907" y="3403070"/>
            <a:ext cx="2566756" cy="928699"/>
          </a:xfrm>
          <a:custGeom>
            <a:avLst/>
            <a:gdLst/>
            <a:ahLst/>
            <a:cxnLst/>
            <a:rect r="r" b="b" t="t" l="l"/>
            <a:pathLst>
              <a:path h="928699" w="2566756">
                <a:moveTo>
                  <a:pt x="0" y="0"/>
                </a:moveTo>
                <a:lnTo>
                  <a:pt x="2566757" y="0"/>
                </a:lnTo>
                <a:lnTo>
                  <a:pt x="2566757" y="928700"/>
                </a:lnTo>
                <a:lnTo>
                  <a:pt x="0" y="9287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90241" y="4344562"/>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16725482" y="8636776"/>
            <a:ext cx="533818" cy="533818"/>
            <a:chOff x="0" y="0"/>
            <a:chExt cx="711757" cy="711757"/>
          </a:xfrm>
        </p:grpSpPr>
        <p:grpSp>
          <p:nvGrpSpPr>
            <p:cNvPr name="Group 12" id="12"/>
            <p:cNvGrpSpPr/>
            <p:nvPr/>
          </p:nvGrpSpPr>
          <p:grpSpPr>
            <a:xfrm rot="0">
              <a:off x="0" y="0"/>
              <a:ext cx="711757" cy="71175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4" id="14"/>
              <p:cNvSpPr txBox="true"/>
              <p:nvPr/>
            </p:nvSpPr>
            <p:spPr>
              <a:xfrm>
                <a:off x="76200" y="66675"/>
                <a:ext cx="660400" cy="669925"/>
              </a:xfrm>
              <a:prstGeom prst="rect">
                <a:avLst/>
              </a:prstGeom>
            </p:spPr>
            <p:txBody>
              <a:bodyPr anchor="ctr" rtlCol="false" tIns="50800" lIns="50800" bIns="50800" rIns="50800"/>
              <a:lstStyle/>
              <a:p>
                <a:pPr algn="ctr">
                  <a:lnSpc>
                    <a:spcPts val="976"/>
                  </a:lnSpc>
                </a:pPr>
              </a:p>
            </p:txBody>
          </p:sp>
        </p:grpSp>
        <p:sp>
          <p:nvSpPr>
            <p:cNvPr name="Freeform 15" id="15"/>
            <p:cNvSpPr/>
            <p:nvPr/>
          </p:nvSpPr>
          <p:spPr>
            <a:xfrm flipH="false" flipV="false" rot="-10800000">
              <a:off x="275537" y="176828"/>
              <a:ext cx="215755" cy="358100"/>
            </a:xfrm>
            <a:custGeom>
              <a:avLst/>
              <a:gdLst/>
              <a:ahLst/>
              <a:cxnLst/>
              <a:rect r="r" b="b" t="t" l="l"/>
              <a:pathLst>
                <a:path h="358100" w="215755">
                  <a:moveTo>
                    <a:pt x="0" y="0"/>
                  </a:moveTo>
                  <a:lnTo>
                    <a:pt x="215755" y="0"/>
                  </a:lnTo>
                  <a:lnTo>
                    <a:pt x="215755" y="358101"/>
                  </a:lnTo>
                  <a:lnTo>
                    <a:pt x="0" y="3581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16" id="16"/>
          <p:cNvSpPr txBox="true"/>
          <p:nvPr/>
        </p:nvSpPr>
        <p:spPr>
          <a:xfrm rot="0">
            <a:off x="1836580" y="5947856"/>
            <a:ext cx="8141675" cy="3326341"/>
          </a:xfrm>
          <a:prstGeom prst="rect">
            <a:avLst/>
          </a:prstGeom>
        </p:spPr>
        <p:txBody>
          <a:bodyPr anchor="t" rtlCol="false" tIns="0" lIns="0" bIns="0" rIns="0">
            <a:spAutoFit/>
          </a:bodyPr>
          <a:lstStyle/>
          <a:p>
            <a:pPr algn="l">
              <a:lnSpc>
                <a:spcPts val="12600"/>
              </a:lnSpc>
            </a:pPr>
            <a:r>
              <a:rPr lang="en-US" sz="14000" b="true">
                <a:solidFill>
                  <a:srgbClr val="FFFFFF"/>
                </a:solidFill>
                <a:latin typeface="Neue Machina Ultra-Bold"/>
                <a:ea typeface="Neue Machina Ultra-Bold"/>
                <a:cs typeface="Neue Machina Ultra-Bold"/>
                <a:sym typeface="Neue Machina Ultra-Bold"/>
              </a:rPr>
              <a:t>SEO </a:t>
            </a:r>
          </a:p>
          <a:p>
            <a:pPr algn="l">
              <a:lnSpc>
                <a:spcPts val="12600"/>
              </a:lnSpc>
            </a:pPr>
            <a:r>
              <a:rPr lang="en-US" sz="14000" b="true">
                <a:solidFill>
                  <a:srgbClr val="FFFFFF"/>
                </a:solidFill>
                <a:latin typeface="Neue Machina Ultra-Bold"/>
                <a:ea typeface="Neue Machina Ultra-Bold"/>
                <a:cs typeface="Neue Machina Ultra-Bold"/>
                <a:sym typeface="Neue Machina Ultra-Bold"/>
              </a:rPr>
              <a:t>Report</a:t>
            </a:r>
          </a:p>
        </p:txBody>
      </p:sp>
      <p:sp>
        <p:nvSpPr>
          <p:cNvPr name="TextBox 17" id="17"/>
          <p:cNvSpPr txBox="true"/>
          <p:nvPr/>
        </p:nvSpPr>
        <p:spPr>
          <a:xfrm rot="0">
            <a:off x="1028700" y="369052"/>
            <a:ext cx="2914543" cy="233055"/>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18" id="18"/>
          <p:cNvSpPr txBox="true"/>
          <p:nvPr/>
        </p:nvSpPr>
        <p:spPr>
          <a:xfrm rot="0">
            <a:off x="13387951" y="369052"/>
            <a:ext cx="3871349" cy="233055"/>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CLIENT:WARNER &amp; SPENCER</a:t>
            </a:r>
          </a:p>
        </p:txBody>
      </p:sp>
      <p:sp>
        <p:nvSpPr>
          <p:cNvPr name="TextBox 19" id="19"/>
          <p:cNvSpPr txBox="true"/>
          <p:nvPr/>
        </p:nvSpPr>
        <p:spPr>
          <a:xfrm rot="0">
            <a:off x="6139535" y="6114206"/>
            <a:ext cx="2335345" cy="508000"/>
          </a:xfrm>
          <a:prstGeom prst="rect">
            <a:avLst/>
          </a:prstGeom>
        </p:spPr>
        <p:txBody>
          <a:bodyPr anchor="t" rtlCol="false" tIns="0" lIns="0" bIns="0" rIns="0">
            <a:spAutoFit/>
          </a:bodyPr>
          <a:lstStyle/>
          <a:p>
            <a:pPr algn="r">
              <a:lnSpc>
                <a:spcPts val="1999"/>
              </a:lnSpc>
            </a:pPr>
            <a:r>
              <a:rPr lang="en-US" sz="1999" spc="399">
                <a:solidFill>
                  <a:srgbClr val="FF69F6"/>
                </a:solidFill>
                <a:latin typeface="Montserrat Classic"/>
                <a:ea typeface="Montserrat Classic"/>
                <a:cs typeface="Montserrat Classic"/>
                <a:sym typeface="Montserrat Classic"/>
              </a:rPr>
              <a:t>AUGUST</a:t>
            </a:r>
          </a:p>
          <a:p>
            <a:pPr algn="r">
              <a:lnSpc>
                <a:spcPts val="1999"/>
              </a:lnSpc>
            </a:pPr>
            <a:r>
              <a:rPr lang="en-US" sz="1999" spc="399">
                <a:solidFill>
                  <a:srgbClr val="FF69F6"/>
                </a:solidFill>
                <a:latin typeface="Montserrat Classic"/>
                <a:ea typeface="Montserrat Classic"/>
                <a:cs typeface="Montserrat Classic"/>
                <a:sym typeface="Montserrat Classic"/>
              </a:rPr>
              <a:t>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5" id="5"/>
          <p:cNvSpPr/>
          <p:nvPr/>
        </p:nvSpPr>
        <p:spPr>
          <a:xfrm flipH="false" flipV="false" rot="0">
            <a:off x="11176000" y="554825"/>
            <a:ext cx="2566756" cy="928699"/>
          </a:xfrm>
          <a:custGeom>
            <a:avLst/>
            <a:gdLst/>
            <a:ahLst/>
            <a:cxnLst/>
            <a:rect r="r" b="b" t="t" l="l"/>
            <a:pathLst>
              <a:path h="928699" w="2566756">
                <a:moveTo>
                  <a:pt x="0" y="0"/>
                </a:moveTo>
                <a:lnTo>
                  <a:pt x="2566756" y="0"/>
                </a:lnTo>
                <a:lnTo>
                  <a:pt x="2566756" y="928700"/>
                </a:lnTo>
                <a:lnTo>
                  <a:pt x="0" y="928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065734" y="6658946"/>
            <a:ext cx="485921" cy="485921"/>
          </a:xfrm>
          <a:custGeom>
            <a:avLst/>
            <a:gdLst/>
            <a:ahLst/>
            <a:cxnLst/>
            <a:rect r="r" b="b" t="t" l="l"/>
            <a:pathLst>
              <a:path h="485921" w="485921">
                <a:moveTo>
                  <a:pt x="0" y="0"/>
                </a:moveTo>
                <a:lnTo>
                  <a:pt x="485921" y="0"/>
                </a:lnTo>
                <a:lnTo>
                  <a:pt x="485921" y="485922"/>
                </a:lnTo>
                <a:lnTo>
                  <a:pt x="0" y="4859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8901039" y="6658946"/>
            <a:ext cx="485921" cy="485921"/>
          </a:xfrm>
          <a:custGeom>
            <a:avLst/>
            <a:gdLst/>
            <a:ahLst/>
            <a:cxnLst/>
            <a:rect r="r" b="b" t="t" l="l"/>
            <a:pathLst>
              <a:path h="485921" w="485921">
                <a:moveTo>
                  <a:pt x="0" y="0"/>
                </a:moveTo>
                <a:lnTo>
                  <a:pt x="485922" y="0"/>
                </a:lnTo>
                <a:lnTo>
                  <a:pt x="485922" y="485922"/>
                </a:lnTo>
                <a:lnTo>
                  <a:pt x="0" y="4859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91113" y="1918168"/>
            <a:ext cx="6245902" cy="1791777"/>
          </a:xfrm>
          <a:prstGeom prst="rect">
            <a:avLst/>
          </a:prstGeom>
        </p:spPr>
        <p:txBody>
          <a:bodyPr anchor="t" rtlCol="false" tIns="0" lIns="0" bIns="0" rIns="0">
            <a:spAutoFit/>
          </a:bodyPr>
          <a:lstStyle/>
          <a:p>
            <a:pPr algn="l">
              <a:lnSpc>
                <a:spcPts val="6775"/>
              </a:lnSpc>
            </a:pPr>
            <a:r>
              <a:rPr lang="en-US" sz="7528" b="true">
                <a:solidFill>
                  <a:srgbClr val="8DA4A8">
                    <a:alpha val="25882"/>
                  </a:srgbClr>
                </a:solidFill>
                <a:latin typeface="Neue Machina Ultra-Bold"/>
                <a:ea typeface="Neue Machina Ultra-Bold"/>
                <a:cs typeface="Neue Machina Ultra-Bold"/>
                <a:sym typeface="Neue Machina Ultra-Bold"/>
              </a:rPr>
              <a:t>Our Pillars of Content</a:t>
            </a:r>
          </a:p>
        </p:txBody>
      </p:sp>
      <p:grpSp>
        <p:nvGrpSpPr>
          <p:cNvPr name="Group 9" id="9"/>
          <p:cNvGrpSpPr>
            <a:grpSpLocks noChangeAspect="true"/>
          </p:cNvGrpSpPr>
          <p:nvPr/>
        </p:nvGrpSpPr>
        <p:grpSpPr>
          <a:xfrm rot="0">
            <a:off x="1824297" y="3166017"/>
            <a:ext cx="2968796" cy="3066173"/>
            <a:chOff x="0" y="0"/>
            <a:chExt cx="6350000" cy="6558280"/>
          </a:xfrm>
        </p:grpSpPr>
        <p:sp>
          <p:nvSpPr>
            <p:cNvPr name="Freeform 10" id="10"/>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7"/>
              <a:stretch>
                <a:fillRect l="-27567" t="0" r="-27567" b="0"/>
              </a:stretch>
            </a:blipFill>
          </p:spPr>
        </p:sp>
        <p:sp>
          <p:nvSpPr>
            <p:cNvPr name="Freeform 11" id="11"/>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2346B5"/>
            </a:solidFill>
          </p:spPr>
        </p:sp>
      </p:grpSp>
      <p:grpSp>
        <p:nvGrpSpPr>
          <p:cNvPr name="Group 12" id="12"/>
          <p:cNvGrpSpPr>
            <a:grpSpLocks noChangeAspect="true"/>
          </p:cNvGrpSpPr>
          <p:nvPr/>
        </p:nvGrpSpPr>
        <p:grpSpPr>
          <a:xfrm rot="0">
            <a:off x="7659602" y="3166017"/>
            <a:ext cx="2968796" cy="3066173"/>
            <a:chOff x="0" y="0"/>
            <a:chExt cx="6350000" cy="6558280"/>
          </a:xfrm>
        </p:grpSpPr>
        <p:sp>
          <p:nvSpPr>
            <p:cNvPr name="Freeform 13" id="13"/>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53878" t="0" r="-53878" b="0"/>
              </a:stretch>
            </a:blipFill>
          </p:spPr>
        </p:sp>
        <p:sp>
          <p:nvSpPr>
            <p:cNvPr name="Freeform 14" id="14"/>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2346B5"/>
            </a:solidFill>
          </p:spPr>
        </p:sp>
      </p:grpSp>
      <p:sp>
        <p:nvSpPr>
          <p:cNvPr name="Freeform 15" id="15"/>
          <p:cNvSpPr/>
          <p:nvPr/>
        </p:nvSpPr>
        <p:spPr>
          <a:xfrm flipH="false" flipV="false" rot="0">
            <a:off x="14736345" y="6658946"/>
            <a:ext cx="485921" cy="485921"/>
          </a:xfrm>
          <a:custGeom>
            <a:avLst/>
            <a:gdLst/>
            <a:ahLst/>
            <a:cxnLst/>
            <a:rect r="r" b="b" t="t" l="l"/>
            <a:pathLst>
              <a:path h="485921" w="485921">
                <a:moveTo>
                  <a:pt x="0" y="0"/>
                </a:moveTo>
                <a:lnTo>
                  <a:pt x="485921" y="0"/>
                </a:lnTo>
                <a:lnTo>
                  <a:pt x="485921" y="485922"/>
                </a:lnTo>
                <a:lnTo>
                  <a:pt x="0" y="4859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a:grpSpLocks noChangeAspect="true"/>
          </p:cNvGrpSpPr>
          <p:nvPr/>
        </p:nvGrpSpPr>
        <p:grpSpPr>
          <a:xfrm rot="0">
            <a:off x="13494907" y="3166017"/>
            <a:ext cx="2968796" cy="3066173"/>
            <a:chOff x="0" y="0"/>
            <a:chExt cx="6350000" cy="6558280"/>
          </a:xfrm>
        </p:grpSpPr>
        <p:sp>
          <p:nvSpPr>
            <p:cNvPr name="Freeform 17" id="17"/>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9"/>
              <a:stretch>
                <a:fillRect l="-27519" t="0" r="-27519" b="0"/>
              </a:stretch>
            </a:blipFill>
          </p:spPr>
        </p:sp>
        <p:sp>
          <p:nvSpPr>
            <p:cNvPr name="Freeform 18" id="18"/>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2346B5"/>
            </a:solidFill>
          </p:spPr>
        </p:sp>
      </p:grpSp>
      <p:sp>
        <p:nvSpPr>
          <p:cNvPr name="AutoShape 19" id="19"/>
          <p:cNvSpPr/>
          <p:nvPr/>
        </p:nvSpPr>
        <p:spPr>
          <a:xfrm rot="-5400000">
            <a:off x="2083270" y="7237535"/>
            <a:ext cx="8181136" cy="0"/>
          </a:xfrm>
          <a:prstGeom prst="line">
            <a:avLst/>
          </a:prstGeom>
          <a:ln cap="flat" w="38100">
            <a:solidFill>
              <a:srgbClr val="FF69F6"/>
            </a:solidFill>
            <a:prstDash val="solid"/>
            <a:headEnd type="none" len="sm" w="sm"/>
            <a:tailEnd type="none" len="sm" w="sm"/>
          </a:ln>
        </p:spPr>
      </p:sp>
      <p:sp>
        <p:nvSpPr>
          <p:cNvPr name="AutoShape 20" id="20"/>
          <p:cNvSpPr/>
          <p:nvPr/>
        </p:nvSpPr>
        <p:spPr>
          <a:xfrm rot="-5400000">
            <a:off x="8023593" y="7237535"/>
            <a:ext cx="8181136" cy="0"/>
          </a:xfrm>
          <a:prstGeom prst="line">
            <a:avLst/>
          </a:prstGeom>
          <a:ln cap="flat" w="38100">
            <a:solidFill>
              <a:srgbClr val="FF69F6"/>
            </a:solidFill>
            <a:prstDash val="solid"/>
            <a:headEnd type="none" len="sm" w="sm"/>
            <a:tailEnd type="none" len="sm" w="sm"/>
          </a:ln>
        </p:spPr>
      </p:sp>
      <p:grpSp>
        <p:nvGrpSpPr>
          <p:cNvPr name="Group 21" id="21"/>
          <p:cNvGrpSpPr/>
          <p:nvPr/>
        </p:nvGrpSpPr>
        <p:grpSpPr>
          <a:xfrm rot="0">
            <a:off x="4432318" y="2988395"/>
            <a:ext cx="721550" cy="72155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23" id="23"/>
            <p:cNvSpPr txBox="true"/>
            <p:nvPr/>
          </p:nvSpPr>
          <p:spPr>
            <a:xfrm>
              <a:off x="76200" y="28575"/>
              <a:ext cx="660400" cy="708025"/>
            </a:xfrm>
            <a:prstGeom prst="rect">
              <a:avLst/>
            </a:prstGeom>
          </p:spPr>
          <p:txBody>
            <a:bodyPr anchor="ctr" rtlCol="false" tIns="50800" lIns="50800" bIns="50800" rIns="50800"/>
            <a:lstStyle/>
            <a:p>
              <a:pPr algn="ctr">
                <a:lnSpc>
                  <a:spcPts val="2800"/>
                </a:lnSpc>
              </a:pPr>
              <a:r>
                <a:rPr lang="en-US" sz="2000">
                  <a:solidFill>
                    <a:srgbClr val="FFFFFF"/>
                  </a:solidFill>
                  <a:latin typeface="Montserrat Classic"/>
                  <a:ea typeface="Montserrat Classic"/>
                  <a:cs typeface="Montserrat Classic"/>
                  <a:sym typeface="Montserrat Classic"/>
                </a:rPr>
                <a:t>01</a:t>
              </a:r>
            </a:p>
          </p:txBody>
        </p:sp>
      </p:grpSp>
      <p:grpSp>
        <p:nvGrpSpPr>
          <p:cNvPr name="Group 24" id="24"/>
          <p:cNvGrpSpPr/>
          <p:nvPr/>
        </p:nvGrpSpPr>
        <p:grpSpPr>
          <a:xfrm rot="0">
            <a:off x="10267623" y="2988395"/>
            <a:ext cx="721550" cy="721550"/>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26" id="26"/>
            <p:cNvSpPr txBox="true"/>
            <p:nvPr/>
          </p:nvSpPr>
          <p:spPr>
            <a:xfrm>
              <a:off x="76200" y="28575"/>
              <a:ext cx="660400" cy="708025"/>
            </a:xfrm>
            <a:prstGeom prst="rect">
              <a:avLst/>
            </a:prstGeom>
          </p:spPr>
          <p:txBody>
            <a:bodyPr anchor="ctr" rtlCol="false" tIns="50800" lIns="50800" bIns="50800" rIns="50800"/>
            <a:lstStyle/>
            <a:p>
              <a:pPr algn="ctr">
                <a:lnSpc>
                  <a:spcPts val="2800"/>
                </a:lnSpc>
              </a:pPr>
              <a:r>
                <a:rPr lang="en-US" sz="2000">
                  <a:solidFill>
                    <a:srgbClr val="FFFFFF"/>
                  </a:solidFill>
                  <a:latin typeface="Montserrat Classic"/>
                  <a:ea typeface="Montserrat Classic"/>
                  <a:cs typeface="Montserrat Classic"/>
                  <a:sym typeface="Montserrat Classic"/>
                </a:rPr>
                <a:t>02</a:t>
              </a:r>
            </a:p>
          </p:txBody>
        </p:sp>
      </p:grpSp>
      <p:sp>
        <p:nvSpPr>
          <p:cNvPr name="TextBox 27" id="27"/>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28" id="28"/>
          <p:cNvSpPr txBox="true"/>
          <p:nvPr/>
        </p:nvSpPr>
        <p:spPr>
          <a:xfrm rot="0">
            <a:off x="1824297" y="7562100"/>
            <a:ext cx="2968796" cy="1238250"/>
          </a:xfrm>
          <a:prstGeom prst="rect">
            <a:avLst/>
          </a:prstGeom>
        </p:spPr>
        <p:txBody>
          <a:bodyPr anchor="t" rtlCol="false" tIns="0" lIns="0" bIns="0" rIns="0">
            <a:spAutoFit/>
          </a:bodyPr>
          <a:lstStyle/>
          <a:p>
            <a:pPr algn="ctr">
              <a:lnSpc>
                <a:spcPts val="3239"/>
              </a:lnSpc>
            </a:pPr>
            <a:r>
              <a:rPr lang="en-US" sz="2699">
                <a:solidFill>
                  <a:srgbClr val="254951"/>
                </a:solidFill>
                <a:latin typeface="Neue Machina"/>
                <a:ea typeface="Neue Machina"/>
                <a:cs typeface="Neue Machina"/>
                <a:sym typeface="Neue Machina"/>
              </a:rPr>
              <a:t>Skyscraper Content for Creators</a:t>
            </a:r>
          </a:p>
        </p:txBody>
      </p:sp>
      <p:sp>
        <p:nvSpPr>
          <p:cNvPr name="TextBox 29" id="29"/>
          <p:cNvSpPr txBox="true"/>
          <p:nvPr/>
        </p:nvSpPr>
        <p:spPr>
          <a:xfrm rot="0">
            <a:off x="7659602" y="7562100"/>
            <a:ext cx="2968796" cy="1238250"/>
          </a:xfrm>
          <a:prstGeom prst="rect">
            <a:avLst/>
          </a:prstGeom>
        </p:spPr>
        <p:txBody>
          <a:bodyPr anchor="t" rtlCol="false" tIns="0" lIns="0" bIns="0" rIns="0">
            <a:spAutoFit/>
          </a:bodyPr>
          <a:lstStyle/>
          <a:p>
            <a:pPr algn="ctr">
              <a:lnSpc>
                <a:spcPts val="3239"/>
              </a:lnSpc>
            </a:pPr>
            <a:r>
              <a:rPr lang="en-US" sz="2699">
                <a:solidFill>
                  <a:srgbClr val="254951"/>
                </a:solidFill>
                <a:latin typeface="Neue Machina"/>
                <a:ea typeface="Neue Machina"/>
                <a:cs typeface="Neue Machina"/>
                <a:sym typeface="Neue Machina"/>
              </a:rPr>
              <a:t>Short Form Tutorials for Youtube</a:t>
            </a:r>
          </a:p>
        </p:txBody>
      </p:sp>
      <p:sp>
        <p:nvSpPr>
          <p:cNvPr name="TextBox 30" id="30"/>
          <p:cNvSpPr txBox="true"/>
          <p:nvPr/>
        </p:nvSpPr>
        <p:spPr>
          <a:xfrm rot="0">
            <a:off x="13494907" y="7562100"/>
            <a:ext cx="2968796" cy="1238250"/>
          </a:xfrm>
          <a:prstGeom prst="rect">
            <a:avLst/>
          </a:prstGeom>
        </p:spPr>
        <p:txBody>
          <a:bodyPr anchor="t" rtlCol="false" tIns="0" lIns="0" bIns="0" rIns="0">
            <a:spAutoFit/>
          </a:bodyPr>
          <a:lstStyle/>
          <a:p>
            <a:pPr algn="ctr">
              <a:lnSpc>
                <a:spcPts val="3239"/>
              </a:lnSpc>
            </a:pPr>
            <a:r>
              <a:rPr lang="en-US" sz="2699">
                <a:solidFill>
                  <a:srgbClr val="254951"/>
                </a:solidFill>
                <a:latin typeface="Neue Machina"/>
                <a:ea typeface="Neue Machina"/>
                <a:cs typeface="Neue Machina"/>
                <a:sym typeface="Neue Machina"/>
              </a:rPr>
              <a:t>DIY Educational Series Articles for Creators</a:t>
            </a:r>
          </a:p>
        </p:txBody>
      </p:sp>
      <p:grpSp>
        <p:nvGrpSpPr>
          <p:cNvPr name="Group 31" id="31"/>
          <p:cNvGrpSpPr/>
          <p:nvPr/>
        </p:nvGrpSpPr>
        <p:grpSpPr>
          <a:xfrm rot="0">
            <a:off x="16102928" y="2988395"/>
            <a:ext cx="721550" cy="721550"/>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2800"/>
                </a:lnSpc>
              </a:pPr>
              <a:r>
                <a:rPr lang="en-US" sz="2000">
                  <a:solidFill>
                    <a:srgbClr val="FFFFFF"/>
                  </a:solidFill>
                  <a:latin typeface="Montserrat Classic"/>
                  <a:ea typeface="Montserrat Classic"/>
                  <a:cs typeface="Montserrat Classic"/>
                  <a:sym typeface="Montserrat Classic"/>
                </a:rPr>
                <a:t>03</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Freeform 4" id="4"/>
          <p:cNvSpPr/>
          <p:nvPr/>
        </p:nvSpPr>
        <p:spPr>
          <a:xfrm flipH="false" flipV="false" rot="0">
            <a:off x="11680863" y="2465305"/>
            <a:ext cx="5607012" cy="6328094"/>
          </a:xfrm>
          <a:custGeom>
            <a:avLst/>
            <a:gdLst/>
            <a:ahLst/>
            <a:cxnLst/>
            <a:rect r="r" b="b" t="t" l="l"/>
            <a:pathLst>
              <a:path h="6328094" w="5607012">
                <a:moveTo>
                  <a:pt x="0" y="0"/>
                </a:moveTo>
                <a:lnTo>
                  <a:pt x="5607012" y="0"/>
                </a:lnTo>
                <a:lnTo>
                  <a:pt x="5607012" y="6328094"/>
                </a:lnTo>
                <a:lnTo>
                  <a:pt x="0" y="6328094"/>
                </a:lnTo>
                <a:lnTo>
                  <a:pt x="0" y="0"/>
                </a:lnTo>
                <a:close/>
              </a:path>
            </a:pathLst>
          </a:custGeom>
          <a:blipFill>
            <a:blip r:embed="rId2"/>
            <a:stretch>
              <a:fillRect l="-50480" t="0" r="0" b="0"/>
            </a:stretch>
          </a:blipFill>
        </p:spPr>
      </p:sp>
      <p:sp>
        <p:nvSpPr>
          <p:cNvPr name="Freeform 5" id="5"/>
          <p:cNvSpPr/>
          <p:nvPr/>
        </p:nvSpPr>
        <p:spPr>
          <a:xfrm flipH="false" flipV="false" rot="0">
            <a:off x="-951170" y="2228266"/>
            <a:ext cx="2566756" cy="928699"/>
          </a:xfrm>
          <a:custGeom>
            <a:avLst/>
            <a:gdLst/>
            <a:ahLst/>
            <a:cxnLst/>
            <a:rect r="r" b="b" t="t" l="l"/>
            <a:pathLst>
              <a:path h="928699" w="2566756">
                <a:moveTo>
                  <a:pt x="0" y="0"/>
                </a:moveTo>
                <a:lnTo>
                  <a:pt x="2566757" y="0"/>
                </a:lnTo>
                <a:lnTo>
                  <a:pt x="2566757" y="928699"/>
                </a:lnTo>
                <a:lnTo>
                  <a:pt x="0" y="9286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1970540" y="2228266"/>
            <a:ext cx="5482971" cy="6353455"/>
          </a:xfrm>
          <a:custGeom>
            <a:avLst/>
            <a:gdLst/>
            <a:ahLst/>
            <a:cxnLst/>
            <a:rect r="r" b="b" t="t" l="l"/>
            <a:pathLst>
              <a:path h="6353455" w="5482971">
                <a:moveTo>
                  <a:pt x="0" y="0"/>
                </a:moveTo>
                <a:lnTo>
                  <a:pt x="5482971" y="0"/>
                </a:lnTo>
                <a:lnTo>
                  <a:pt x="5482971" y="6353455"/>
                </a:lnTo>
                <a:lnTo>
                  <a:pt x="0" y="6353455"/>
                </a:lnTo>
                <a:lnTo>
                  <a:pt x="0" y="0"/>
                </a:lnTo>
                <a:close/>
              </a:path>
            </a:pathLst>
          </a:custGeom>
          <a:blipFill>
            <a:blip r:embed="rId5"/>
            <a:stretch>
              <a:fillRect l="0" t="-14764" r="0" b="-14764"/>
            </a:stretch>
          </a:blipFill>
        </p:spPr>
      </p:sp>
      <p:sp>
        <p:nvSpPr>
          <p:cNvPr name="TextBox 7" id="7"/>
          <p:cNvSpPr txBox="true"/>
          <p:nvPr/>
        </p:nvSpPr>
        <p:spPr>
          <a:xfrm rot="0">
            <a:off x="1585557" y="3922869"/>
            <a:ext cx="9166948" cy="857250"/>
          </a:xfrm>
          <a:prstGeom prst="rect">
            <a:avLst/>
          </a:prstGeom>
        </p:spPr>
        <p:txBody>
          <a:bodyPr anchor="t" rtlCol="false" tIns="0" lIns="0" bIns="0" rIns="0">
            <a:spAutoFit/>
          </a:bodyPr>
          <a:lstStyle/>
          <a:p>
            <a:pPr algn="l">
              <a:lnSpc>
                <a:spcPts val="6299"/>
              </a:lnSpc>
            </a:pPr>
            <a:r>
              <a:rPr lang="en-US" sz="6999" b="true">
                <a:solidFill>
                  <a:srgbClr val="2F187B"/>
                </a:solidFill>
                <a:latin typeface="Neue Machina Ultra-Bold"/>
                <a:ea typeface="Neue Machina Ultra-Bold"/>
                <a:cs typeface="Neue Machina Ultra-Bold"/>
                <a:sym typeface="Neue Machina Ultra-Bold"/>
              </a:rPr>
              <a:t>Increasing Reach</a:t>
            </a:r>
          </a:p>
        </p:txBody>
      </p:sp>
      <p:sp>
        <p:nvSpPr>
          <p:cNvPr name="TextBox 8" id="8"/>
          <p:cNvSpPr txBox="true"/>
          <p:nvPr/>
        </p:nvSpPr>
        <p:spPr>
          <a:xfrm rot="0">
            <a:off x="1615587" y="5366893"/>
            <a:ext cx="8461746" cy="1653540"/>
          </a:xfrm>
          <a:prstGeom prst="rect">
            <a:avLst/>
          </a:prstGeom>
        </p:spPr>
        <p:txBody>
          <a:bodyPr anchor="t" rtlCol="false" tIns="0" lIns="0" bIns="0" rIns="0">
            <a:spAutoFit/>
          </a:bodyPr>
          <a:lstStyle/>
          <a:p>
            <a:pPr algn="l">
              <a:lnSpc>
                <a:spcPts val="3359"/>
              </a:lnSpc>
            </a:pPr>
            <a:r>
              <a:rPr lang="en-US" sz="2400" b="true">
                <a:solidFill>
                  <a:srgbClr val="8DA4A8"/>
                </a:solidFill>
                <a:latin typeface="Montserrat Medium"/>
                <a:ea typeface="Montserrat Medium"/>
                <a:cs typeface="Montserrat Medium"/>
                <a:sym typeface="Montserrat Medium"/>
              </a:rPr>
              <a:t>To increase there is pretty much only a few top level strategies that we can employ and they all involve creating new valuable content and finding ways to deliver it to our potential target audience</a:t>
            </a:r>
          </a:p>
        </p:txBody>
      </p:sp>
      <p:sp>
        <p:nvSpPr>
          <p:cNvPr name="TextBox 9" id="9"/>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10" id="10"/>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11" id="11"/>
          <p:cNvSpPr/>
          <p:nvPr/>
        </p:nvSpPr>
        <p:spPr>
          <a:xfrm flipH="false" flipV="false" rot="0">
            <a:off x="15485060" y="3367798"/>
            <a:ext cx="2566756" cy="928699"/>
          </a:xfrm>
          <a:custGeom>
            <a:avLst/>
            <a:gdLst/>
            <a:ahLst/>
            <a:cxnLst/>
            <a:rect r="r" b="b" t="t" l="l"/>
            <a:pathLst>
              <a:path h="928699" w="2566756">
                <a:moveTo>
                  <a:pt x="0" y="0"/>
                </a:moveTo>
                <a:lnTo>
                  <a:pt x="2566757" y="0"/>
                </a:lnTo>
                <a:lnTo>
                  <a:pt x="2566757" y="928699"/>
                </a:lnTo>
                <a:lnTo>
                  <a:pt x="0" y="9286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1615587" y="8230905"/>
            <a:ext cx="562494" cy="562494"/>
            <a:chOff x="0" y="0"/>
            <a:chExt cx="749991" cy="749991"/>
          </a:xfrm>
        </p:grpSpPr>
        <p:grpSp>
          <p:nvGrpSpPr>
            <p:cNvPr name="Group 13" id="13"/>
            <p:cNvGrpSpPr/>
            <p:nvPr/>
          </p:nvGrpSpPr>
          <p:grpSpPr>
            <a:xfrm rot="0">
              <a:off x="0" y="0"/>
              <a:ext cx="749991" cy="74999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5" id="15"/>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16" id="16"/>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160" t="-12213" r="-4160" b="-32213"/>
            </a:stretch>
          </a:blipFill>
        </p:spPr>
      </p:sp>
      <p:sp>
        <p:nvSpPr>
          <p:cNvPr name="AutoShape 3" id="3"/>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4" id="4"/>
          <p:cNvSpPr/>
          <p:nvPr/>
        </p:nvSpPr>
        <p:spPr>
          <a:xfrm flipH="false" flipV="false" rot="0">
            <a:off x="-279812" y="9664613"/>
            <a:ext cx="2566756" cy="928699"/>
          </a:xfrm>
          <a:custGeom>
            <a:avLst/>
            <a:gdLst/>
            <a:ahLst/>
            <a:cxnLst/>
            <a:rect r="r" b="b" t="t" l="l"/>
            <a:pathLst>
              <a:path h="928699" w="2566756">
                <a:moveTo>
                  <a:pt x="0" y="0"/>
                </a:moveTo>
                <a:lnTo>
                  <a:pt x="2566757" y="0"/>
                </a:lnTo>
                <a:lnTo>
                  <a:pt x="2566757" y="928699"/>
                </a:lnTo>
                <a:lnTo>
                  <a:pt x="0" y="9286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2200270"/>
            <a:ext cx="14386058" cy="752476"/>
          </a:xfrm>
          <a:prstGeom prst="rect">
            <a:avLst/>
          </a:prstGeom>
        </p:spPr>
        <p:txBody>
          <a:bodyPr anchor="t" rtlCol="false" tIns="0" lIns="0" bIns="0" rIns="0">
            <a:spAutoFit/>
          </a:bodyPr>
          <a:lstStyle/>
          <a:p>
            <a:pPr algn="l">
              <a:lnSpc>
                <a:spcPts val="5400"/>
              </a:lnSpc>
            </a:pPr>
            <a:r>
              <a:rPr lang="en-US" sz="6000" b="true">
                <a:solidFill>
                  <a:srgbClr val="FFFFFF"/>
                </a:solidFill>
                <a:latin typeface="Neue Machina Ultra-Bold"/>
                <a:ea typeface="Neue Machina Ultra-Bold"/>
                <a:cs typeface="Neue Machina Ultra-Bold"/>
                <a:sym typeface="Neue Machina Ultra-Bold"/>
              </a:rPr>
              <a:t>How to Improve Conversion</a:t>
            </a:r>
          </a:p>
        </p:txBody>
      </p:sp>
      <p:sp>
        <p:nvSpPr>
          <p:cNvPr name="TextBox 6" id="6"/>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7" id="7"/>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8" id="8"/>
          <p:cNvSpPr/>
          <p:nvPr/>
        </p:nvSpPr>
        <p:spPr>
          <a:xfrm flipH="false" flipV="false" rot="0">
            <a:off x="1279126" y="4057644"/>
            <a:ext cx="958659" cy="742961"/>
          </a:xfrm>
          <a:custGeom>
            <a:avLst/>
            <a:gdLst/>
            <a:ahLst/>
            <a:cxnLst/>
            <a:rect r="r" b="b" t="t" l="l"/>
            <a:pathLst>
              <a:path h="742961" w="958659">
                <a:moveTo>
                  <a:pt x="0" y="0"/>
                </a:moveTo>
                <a:lnTo>
                  <a:pt x="958659" y="0"/>
                </a:lnTo>
                <a:lnTo>
                  <a:pt x="958659" y="742962"/>
                </a:lnTo>
                <a:lnTo>
                  <a:pt x="0" y="7429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9126" y="6832554"/>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6744568" y="4057644"/>
            <a:ext cx="958659" cy="742961"/>
          </a:xfrm>
          <a:custGeom>
            <a:avLst/>
            <a:gdLst/>
            <a:ahLst/>
            <a:cxnLst/>
            <a:rect r="r" b="b" t="t" l="l"/>
            <a:pathLst>
              <a:path h="742961" w="958659">
                <a:moveTo>
                  <a:pt x="0" y="0"/>
                </a:moveTo>
                <a:lnTo>
                  <a:pt x="958659" y="0"/>
                </a:lnTo>
                <a:lnTo>
                  <a:pt x="958659" y="742962"/>
                </a:lnTo>
                <a:lnTo>
                  <a:pt x="0" y="7429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6744568" y="6832554"/>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279126" y="5029154"/>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Use Clear Call </a:t>
            </a:r>
          </a:p>
          <a:p>
            <a:pPr algn="l">
              <a:lnSpc>
                <a:spcPts val="3500"/>
              </a:lnSpc>
            </a:pPr>
            <a:r>
              <a:rPr lang="en-US" sz="3500">
                <a:solidFill>
                  <a:srgbClr val="FFFFFF"/>
                </a:solidFill>
                <a:latin typeface="Neue Machina Light"/>
                <a:ea typeface="Neue Machina Light"/>
                <a:cs typeface="Neue Machina Light"/>
                <a:sym typeface="Neue Machina Light"/>
              </a:rPr>
              <a:t>to Actions</a:t>
            </a:r>
          </a:p>
        </p:txBody>
      </p:sp>
      <p:sp>
        <p:nvSpPr>
          <p:cNvPr name="TextBox 13" id="13"/>
          <p:cNvSpPr txBox="true"/>
          <p:nvPr/>
        </p:nvSpPr>
        <p:spPr>
          <a:xfrm rot="0">
            <a:off x="1279126" y="7804063"/>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Use Only Relevant CTA on Any Page</a:t>
            </a:r>
          </a:p>
        </p:txBody>
      </p:sp>
      <p:sp>
        <p:nvSpPr>
          <p:cNvPr name="TextBox 14" id="14"/>
          <p:cNvSpPr txBox="true"/>
          <p:nvPr/>
        </p:nvSpPr>
        <p:spPr>
          <a:xfrm rot="0">
            <a:off x="6744568" y="5029154"/>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Use More Call to Actions</a:t>
            </a:r>
          </a:p>
        </p:txBody>
      </p:sp>
      <p:sp>
        <p:nvSpPr>
          <p:cNvPr name="TextBox 15" id="15"/>
          <p:cNvSpPr txBox="true"/>
          <p:nvPr/>
        </p:nvSpPr>
        <p:spPr>
          <a:xfrm rot="0">
            <a:off x="6744568" y="7804063"/>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Make the Sign Up Process Painless</a:t>
            </a:r>
          </a:p>
        </p:txBody>
      </p:sp>
      <p:sp>
        <p:nvSpPr>
          <p:cNvPr name="TextBox 16" id="16"/>
          <p:cNvSpPr txBox="true"/>
          <p:nvPr/>
        </p:nvSpPr>
        <p:spPr>
          <a:xfrm rot="0">
            <a:off x="1480406" y="424471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01.</a:t>
            </a:r>
          </a:p>
        </p:txBody>
      </p:sp>
      <p:sp>
        <p:nvSpPr>
          <p:cNvPr name="TextBox 17" id="17"/>
          <p:cNvSpPr txBox="true"/>
          <p:nvPr/>
        </p:nvSpPr>
        <p:spPr>
          <a:xfrm rot="0">
            <a:off x="1480406" y="701962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04.</a:t>
            </a:r>
          </a:p>
        </p:txBody>
      </p:sp>
      <p:sp>
        <p:nvSpPr>
          <p:cNvPr name="TextBox 18" id="18"/>
          <p:cNvSpPr txBox="true"/>
          <p:nvPr/>
        </p:nvSpPr>
        <p:spPr>
          <a:xfrm rot="0">
            <a:off x="6945848" y="424471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02.</a:t>
            </a:r>
          </a:p>
        </p:txBody>
      </p:sp>
      <p:sp>
        <p:nvSpPr>
          <p:cNvPr name="TextBox 19" id="19"/>
          <p:cNvSpPr txBox="true"/>
          <p:nvPr/>
        </p:nvSpPr>
        <p:spPr>
          <a:xfrm rot="0">
            <a:off x="6945848" y="701962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05.</a:t>
            </a:r>
          </a:p>
        </p:txBody>
      </p:sp>
      <p:sp>
        <p:nvSpPr>
          <p:cNvPr name="Freeform 20" id="20"/>
          <p:cNvSpPr/>
          <p:nvPr/>
        </p:nvSpPr>
        <p:spPr>
          <a:xfrm flipH="false" flipV="false" rot="0">
            <a:off x="12210010" y="4057644"/>
            <a:ext cx="958659" cy="742961"/>
          </a:xfrm>
          <a:custGeom>
            <a:avLst/>
            <a:gdLst/>
            <a:ahLst/>
            <a:cxnLst/>
            <a:rect r="r" b="b" t="t" l="l"/>
            <a:pathLst>
              <a:path h="742961" w="958659">
                <a:moveTo>
                  <a:pt x="0" y="0"/>
                </a:moveTo>
                <a:lnTo>
                  <a:pt x="958660" y="0"/>
                </a:lnTo>
                <a:lnTo>
                  <a:pt x="958660" y="742962"/>
                </a:lnTo>
                <a:lnTo>
                  <a:pt x="0" y="7429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12210010" y="6832554"/>
            <a:ext cx="958659" cy="742961"/>
          </a:xfrm>
          <a:custGeom>
            <a:avLst/>
            <a:gdLst/>
            <a:ahLst/>
            <a:cxnLst/>
            <a:rect r="r" b="b" t="t" l="l"/>
            <a:pathLst>
              <a:path h="742961" w="958659">
                <a:moveTo>
                  <a:pt x="0" y="0"/>
                </a:moveTo>
                <a:lnTo>
                  <a:pt x="958660" y="0"/>
                </a:lnTo>
                <a:lnTo>
                  <a:pt x="958660"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2210010" y="5029154"/>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Use Subtle Pop Up Prompts</a:t>
            </a:r>
          </a:p>
        </p:txBody>
      </p:sp>
      <p:sp>
        <p:nvSpPr>
          <p:cNvPr name="TextBox 23" id="23"/>
          <p:cNvSpPr txBox="true"/>
          <p:nvPr/>
        </p:nvSpPr>
        <p:spPr>
          <a:xfrm rot="0">
            <a:off x="12210010" y="7804063"/>
            <a:ext cx="4432206" cy="908050"/>
          </a:xfrm>
          <a:prstGeom prst="rect">
            <a:avLst/>
          </a:prstGeom>
        </p:spPr>
        <p:txBody>
          <a:bodyPr anchor="t" rtlCol="false" tIns="0" lIns="0" bIns="0" rIns="0">
            <a:spAutoFit/>
          </a:bodyPr>
          <a:lstStyle/>
          <a:p>
            <a:pPr algn="l">
              <a:lnSpc>
                <a:spcPts val="3500"/>
              </a:lnSpc>
            </a:pPr>
            <a:r>
              <a:rPr lang="en-US" sz="3500">
                <a:solidFill>
                  <a:srgbClr val="FFFFFF"/>
                </a:solidFill>
                <a:latin typeface="Neue Machina Light"/>
                <a:ea typeface="Neue Machina Light"/>
                <a:cs typeface="Neue Machina Light"/>
                <a:sym typeface="Neue Machina Light"/>
              </a:rPr>
              <a:t>Improve Page Load Speeds</a:t>
            </a:r>
          </a:p>
        </p:txBody>
      </p:sp>
      <p:sp>
        <p:nvSpPr>
          <p:cNvPr name="TextBox 24" id="24"/>
          <p:cNvSpPr txBox="true"/>
          <p:nvPr/>
        </p:nvSpPr>
        <p:spPr>
          <a:xfrm rot="0">
            <a:off x="12411290" y="424471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03.</a:t>
            </a:r>
          </a:p>
        </p:txBody>
      </p:sp>
      <p:sp>
        <p:nvSpPr>
          <p:cNvPr name="TextBox 25" id="25"/>
          <p:cNvSpPr txBox="true"/>
          <p:nvPr/>
        </p:nvSpPr>
        <p:spPr>
          <a:xfrm rot="0">
            <a:off x="12411290" y="7019629"/>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06.</a:t>
            </a:r>
          </a:p>
        </p:txBody>
      </p:sp>
      <p:grpSp>
        <p:nvGrpSpPr>
          <p:cNvPr name="Group 26" id="26"/>
          <p:cNvGrpSpPr/>
          <p:nvPr/>
        </p:nvGrpSpPr>
        <p:grpSpPr>
          <a:xfrm rot="0">
            <a:off x="16696806" y="2309548"/>
            <a:ext cx="562494" cy="562494"/>
            <a:chOff x="0" y="0"/>
            <a:chExt cx="749991" cy="749991"/>
          </a:xfrm>
        </p:grpSpPr>
        <p:grpSp>
          <p:nvGrpSpPr>
            <p:cNvPr name="Group 27" id="27"/>
            <p:cNvGrpSpPr/>
            <p:nvPr/>
          </p:nvGrpSpPr>
          <p:grpSpPr>
            <a:xfrm rot="0">
              <a:off x="0" y="0"/>
              <a:ext cx="749991" cy="749991"/>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29" id="29"/>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30" id="30"/>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47203" y="914400"/>
            <a:ext cx="6540797" cy="9372600"/>
          </a:xfrm>
          <a:custGeom>
            <a:avLst/>
            <a:gdLst/>
            <a:ahLst/>
            <a:cxnLst/>
            <a:rect r="r" b="b" t="t" l="l"/>
            <a:pathLst>
              <a:path h="9372600" w="6540797">
                <a:moveTo>
                  <a:pt x="0" y="0"/>
                </a:moveTo>
                <a:lnTo>
                  <a:pt x="6540797" y="0"/>
                </a:lnTo>
                <a:lnTo>
                  <a:pt x="6540797" y="9372600"/>
                </a:lnTo>
                <a:lnTo>
                  <a:pt x="0" y="9372600"/>
                </a:lnTo>
                <a:lnTo>
                  <a:pt x="0" y="0"/>
                </a:lnTo>
                <a:close/>
              </a:path>
            </a:pathLst>
          </a:custGeom>
          <a:blipFill>
            <a:blip r:embed="rId2"/>
            <a:stretch>
              <a:fillRect l="-83920" t="0" r="-83920" b="0"/>
            </a:stretch>
          </a:blipFill>
        </p:spPr>
      </p:sp>
      <p:sp>
        <p:nvSpPr>
          <p:cNvPr name="Freeform 3" id="3"/>
          <p:cNvSpPr/>
          <p:nvPr/>
        </p:nvSpPr>
        <p:spPr>
          <a:xfrm flipH="false" flipV="false" rot="0">
            <a:off x="10725637" y="1926641"/>
            <a:ext cx="2133858" cy="772068"/>
          </a:xfrm>
          <a:custGeom>
            <a:avLst/>
            <a:gdLst/>
            <a:ahLst/>
            <a:cxnLst/>
            <a:rect r="r" b="b" t="t" l="l"/>
            <a:pathLst>
              <a:path h="772068" w="2133858">
                <a:moveTo>
                  <a:pt x="0" y="0"/>
                </a:moveTo>
                <a:lnTo>
                  <a:pt x="2133857" y="0"/>
                </a:lnTo>
                <a:lnTo>
                  <a:pt x="2133857" y="772068"/>
                </a:lnTo>
                <a:lnTo>
                  <a:pt x="0" y="772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835952" y="7465364"/>
            <a:ext cx="2133858" cy="772068"/>
          </a:xfrm>
          <a:custGeom>
            <a:avLst/>
            <a:gdLst/>
            <a:ahLst/>
            <a:cxnLst/>
            <a:rect r="r" b="b" t="t" l="l"/>
            <a:pathLst>
              <a:path h="772068" w="2133858">
                <a:moveTo>
                  <a:pt x="0" y="0"/>
                </a:moveTo>
                <a:lnTo>
                  <a:pt x="2133858" y="0"/>
                </a:lnTo>
                <a:lnTo>
                  <a:pt x="2133858" y="772068"/>
                </a:lnTo>
                <a:lnTo>
                  <a:pt x="0" y="7720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5" id="5"/>
          <p:cNvSpPr/>
          <p:nvPr/>
        </p:nvSpPr>
        <p:spPr>
          <a:xfrm rot="0">
            <a:off x="-2872600" y="914400"/>
            <a:ext cx="24033200" cy="0"/>
          </a:xfrm>
          <a:prstGeom prst="line">
            <a:avLst/>
          </a:prstGeom>
          <a:ln cap="flat" w="28575">
            <a:solidFill>
              <a:srgbClr val="FF69F6"/>
            </a:solidFill>
            <a:prstDash val="solid"/>
            <a:headEnd type="none" len="sm" w="sm"/>
            <a:tailEnd type="none" len="sm" w="sm"/>
          </a:ln>
        </p:spPr>
      </p:sp>
      <p:grpSp>
        <p:nvGrpSpPr>
          <p:cNvPr name="Group 6" id="6"/>
          <p:cNvGrpSpPr/>
          <p:nvPr/>
        </p:nvGrpSpPr>
        <p:grpSpPr>
          <a:xfrm rot="-2909507">
            <a:off x="11385397" y="5521608"/>
            <a:ext cx="4696006" cy="9829128"/>
            <a:chOff x="0" y="0"/>
            <a:chExt cx="1236808" cy="2588741"/>
          </a:xfrm>
        </p:grpSpPr>
        <p:sp>
          <p:nvSpPr>
            <p:cNvPr name="Freeform 7" id="7"/>
            <p:cNvSpPr/>
            <p:nvPr/>
          </p:nvSpPr>
          <p:spPr>
            <a:xfrm flipH="false" flipV="false" rot="0">
              <a:off x="0" y="0"/>
              <a:ext cx="1236808" cy="2588741"/>
            </a:xfrm>
            <a:custGeom>
              <a:avLst/>
              <a:gdLst/>
              <a:ahLst/>
              <a:cxnLst/>
              <a:rect r="r" b="b" t="t" l="l"/>
              <a:pathLst>
                <a:path h="2588741" w="1236808">
                  <a:moveTo>
                    <a:pt x="0" y="0"/>
                  </a:moveTo>
                  <a:lnTo>
                    <a:pt x="1236808" y="0"/>
                  </a:lnTo>
                  <a:lnTo>
                    <a:pt x="1236808" y="2588741"/>
                  </a:lnTo>
                  <a:lnTo>
                    <a:pt x="0" y="2588741"/>
                  </a:lnTo>
                  <a:close/>
                </a:path>
              </a:pathLst>
            </a:custGeom>
            <a:solidFill>
              <a:srgbClr val="FFFFFF"/>
            </a:solidFill>
          </p:spPr>
        </p:sp>
        <p:sp>
          <p:nvSpPr>
            <p:cNvPr name="TextBox 8" id="8"/>
            <p:cNvSpPr txBox="true"/>
            <p:nvPr/>
          </p:nvSpPr>
          <p:spPr>
            <a:xfrm>
              <a:off x="0" y="-28575"/>
              <a:ext cx="1236808" cy="2617316"/>
            </a:xfrm>
            <a:prstGeom prst="rect">
              <a:avLst/>
            </a:prstGeom>
          </p:spPr>
          <p:txBody>
            <a:bodyPr anchor="ctr" rtlCol="false" tIns="50800" lIns="50800" bIns="50800" rIns="50800"/>
            <a:lstStyle/>
            <a:p>
              <a:pPr algn="ctr">
                <a:lnSpc>
                  <a:spcPts val="1960"/>
                </a:lnSpc>
              </a:pPr>
            </a:p>
          </p:txBody>
        </p:sp>
      </p:grpSp>
      <p:grpSp>
        <p:nvGrpSpPr>
          <p:cNvPr name="Group 9" id="9"/>
          <p:cNvGrpSpPr/>
          <p:nvPr/>
        </p:nvGrpSpPr>
        <p:grpSpPr>
          <a:xfrm rot="0">
            <a:off x="11747203" y="7851398"/>
            <a:ext cx="765595" cy="765595"/>
            <a:chOff x="0" y="0"/>
            <a:chExt cx="1020794" cy="1020794"/>
          </a:xfrm>
        </p:grpSpPr>
        <p:grpSp>
          <p:nvGrpSpPr>
            <p:cNvPr name="Group 10" id="10"/>
            <p:cNvGrpSpPr/>
            <p:nvPr/>
          </p:nvGrpSpPr>
          <p:grpSpPr>
            <a:xfrm rot="0">
              <a:off x="0" y="0"/>
              <a:ext cx="1020794" cy="102079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1400"/>
                  </a:lnSpc>
                </a:pPr>
              </a:p>
            </p:txBody>
          </p:sp>
        </p:grpSp>
        <p:sp>
          <p:nvSpPr>
            <p:cNvPr name="Freeform 13" id="13"/>
            <p:cNvSpPr/>
            <p:nvPr/>
          </p:nvSpPr>
          <p:spPr>
            <a:xfrm flipH="false" flipV="false" rot="-10800000">
              <a:off x="395172" y="253605"/>
              <a:ext cx="309434" cy="513583"/>
            </a:xfrm>
            <a:custGeom>
              <a:avLst/>
              <a:gdLst/>
              <a:ahLst/>
              <a:cxnLst/>
              <a:rect r="r" b="b" t="t" l="l"/>
              <a:pathLst>
                <a:path h="513583" w="309434">
                  <a:moveTo>
                    <a:pt x="0" y="0"/>
                  </a:moveTo>
                  <a:lnTo>
                    <a:pt x="309434" y="0"/>
                  </a:lnTo>
                  <a:lnTo>
                    <a:pt x="309434" y="513583"/>
                  </a:lnTo>
                  <a:lnTo>
                    <a:pt x="0" y="5135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TextBox 14" id="14"/>
          <p:cNvSpPr txBox="true"/>
          <p:nvPr/>
        </p:nvSpPr>
        <p:spPr>
          <a:xfrm rot="0">
            <a:off x="1154332" y="6417614"/>
            <a:ext cx="7989668" cy="2371724"/>
          </a:xfrm>
          <a:prstGeom prst="rect">
            <a:avLst/>
          </a:prstGeom>
        </p:spPr>
        <p:txBody>
          <a:bodyPr anchor="t" rtlCol="false" tIns="0" lIns="0" bIns="0" rIns="0">
            <a:spAutoFit/>
          </a:bodyPr>
          <a:lstStyle/>
          <a:p>
            <a:pPr algn="l">
              <a:lnSpc>
                <a:spcPts val="8999"/>
              </a:lnSpc>
            </a:pPr>
            <a:r>
              <a:rPr lang="en-US" sz="9999" b="true">
                <a:solidFill>
                  <a:srgbClr val="2F187B"/>
                </a:solidFill>
                <a:latin typeface="Neue Machina Ultra-Bold"/>
                <a:ea typeface="Neue Machina Ultra-Bold"/>
                <a:cs typeface="Neue Machina Ultra-Bold"/>
                <a:sym typeface="Neue Machina Ultra-Bold"/>
              </a:rPr>
              <a:t>Our</a:t>
            </a:r>
          </a:p>
          <a:p>
            <a:pPr algn="l">
              <a:lnSpc>
                <a:spcPts val="8999"/>
              </a:lnSpc>
            </a:pPr>
            <a:r>
              <a:rPr lang="en-US" sz="9999" b="true">
                <a:solidFill>
                  <a:srgbClr val="2F187B"/>
                </a:solidFill>
                <a:latin typeface="Neue Machina Ultra-Bold"/>
                <a:ea typeface="Neue Machina Ultra-Bold"/>
                <a:cs typeface="Neue Machina Ultra-Bold"/>
                <a:sym typeface="Neue Machina Ultra-Bold"/>
              </a:rPr>
              <a:t>Strategy </a:t>
            </a:r>
          </a:p>
        </p:txBody>
      </p:sp>
      <p:sp>
        <p:nvSpPr>
          <p:cNvPr name="TextBox 15" id="15"/>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2F187B"/>
                </a:solidFill>
                <a:latin typeface="Montserrat Classic"/>
                <a:ea typeface="Montserrat Classic"/>
                <a:cs typeface="Montserrat Classic"/>
                <a:sym typeface="Montserrat Classic"/>
              </a:rPr>
              <a:t>BY REALLYGREATSITE</a:t>
            </a:r>
          </a:p>
        </p:txBody>
      </p:sp>
      <p:sp>
        <p:nvSpPr>
          <p:cNvPr name="TextBox 16" id="16"/>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2F187B"/>
                </a:solidFill>
                <a:latin typeface="Montserrat Classic"/>
                <a:ea typeface="Montserrat Classic"/>
                <a:cs typeface="Montserrat Classic"/>
                <a:sym typeface="Montserrat Classic"/>
              </a:rPr>
              <a:t>AUGUST 2023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0">
            <a:off x="9144000" y="5143500"/>
            <a:ext cx="10909695" cy="6584010"/>
          </a:xfrm>
          <a:custGeom>
            <a:avLst/>
            <a:gdLst/>
            <a:ahLst/>
            <a:cxnLst/>
            <a:rect r="r" b="b" t="t" l="l"/>
            <a:pathLst>
              <a:path h="6584010" w="10909695">
                <a:moveTo>
                  <a:pt x="0" y="0"/>
                </a:moveTo>
                <a:lnTo>
                  <a:pt x="10909695" y="0"/>
                </a:lnTo>
                <a:lnTo>
                  <a:pt x="10909695" y="6584010"/>
                </a:lnTo>
                <a:lnTo>
                  <a:pt x="0" y="6584010"/>
                </a:lnTo>
                <a:lnTo>
                  <a:pt x="0" y="0"/>
                </a:lnTo>
                <a:close/>
              </a:path>
            </a:pathLst>
          </a:custGeom>
          <a:blipFill>
            <a:blip r:embed="rId2">
              <a:alphaModFix amt="60000"/>
            </a:blip>
            <a:stretch>
              <a:fillRect l="0" t="-10604" r="0" b="0"/>
            </a:stretch>
          </a:blipFill>
        </p:spPr>
      </p:sp>
      <p:sp>
        <p:nvSpPr>
          <p:cNvPr name="AutoShape 4" id="4"/>
          <p:cNvSpPr/>
          <p:nvPr/>
        </p:nvSpPr>
        <p:spPr>
          <a:xfrm rot="-5400000">
            <a:off x="4080853" y="10168547"/>
            <a:ext cx="10088194" cy="0"/>
          </a:xfrm>
          <a:prstGeom prst="line">
            <a:avLst/>
          </a:prstGeom>
          <a:ln cap="flat" w="38100">
            <a:solidFill>
              <a:srgbClr val="FF69F6"/>
            </a:solidFill>
            <a:prstDash val="solid"/>
            <a:headEnd type="none" len="sm" w="sm"/>
            <a:tailEnd type="none" len="sm" w="sm"/>
          </a:ln>
        </p:spPr>
      </p:sp>
      <p:sp>
        <p:nvSpPr>
          <p:cNvPr name="AutoShape 5" id="5"/>
          <p:cNvSpPr/>
          <p:nvPr/>
        </p:nvSpPr>
        <p:spPr>
          <a:xfrm rot="0">
            <a:off x="9105900" y="5143500"/>
            <a:ext cx="10088194" cy="0"/>
          </a:xfrm>
          <a:prstGeom prst="line">
            <a:avLst/>
          </a:prstGeom>
          <a:ln cap="flat" w="38100">
            <a:solidFill>
              <a:srgbClr val="FF69F6"/>
            </a:solidFill>
            <a:prstDash val="solid"/>
            <a:headEnd type="none" len="sm" w="sm"/>
            <a:tailEnd type="none" len="sm" w="sm"/>
          </a:ln>
        </p:spPr>
      </p:sp>
      <p:sp>
        <p:nvSpPr>
          <p:cNvPr name="Freeform 6" id="6"/>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3"/>
            <a:stretch>
              <a:fillRect l="0" t="-40267" r="0" b="-40267"/>
            </a:stretch>
          </a:blipFill>
        </p:spPr>
      </p:sp>
      <p:sp>
        <p:nvSpPr>
          <p:cNvPr name="TextBox 7" id="7"/>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8" id="8"/>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9" id="9"/>
          <p:cNvSpPr txBox="true"/>
          <p:nvPr/>
        </p:nvSpPr>
        <p:spPr>
          <a:xfrm rot="0">
            <a:off x="1116232" y="2865120"/>
            <a:ext cx="7989668" cy="3505199"/>
          </a:xfrm>
          <a:prstGeom prst="rect">
            <a:avLst/>
          </a:prstGeom>
        </p:spPr>
        <p:txBody>
          <a:bodyPr anchor="t" rtlCol="false" tIns="0" lIns="0" bIns="0" rIns="0">
            <a:spAutoFit/>
          </a:bodyPr>
          <a:lstStyle/>
          <a:p>
            <a:pPr algn="l">
              <a:lnSpc>
                <a:spcPts val="8999"/>
              </a:lnSpc>
            </a:pPr>
            <a:r>
              <a:rPr lang="en-US" sz="9999" b="true">
                <a:solidFill>
                  <a:srgbClr val="FFFFFF"/>
                </a:solidFill>
                <a:latin typeface="Neue Machina Ultra-Bold"/>
                <a:ea typeface="Neue Machina Ultra-Bold"/>
                <a:cs typeface="Neue Machina Ultra-Bold"/>
                <a:sym typeface="Neue Machina Ultra-Bold"/>
              </a:rPr>
              <a:t>Increasing Organic Traffic</a:t>
            </a:r>
          </a:p>
        </p:txBody>
      </p:sp>
      <p:sp>
        <p:nvSpPr>
          <p:cNvPr name="TextBox 10" id="10"/>
          <p:cNvSpPr txBox="true"/>
          <p:nvPr/>
        </p:nvSpPr>
        <p:spPr>
          <a:xfrm rot="0">
            <a:off x="1220767" y="6613683"/>
            <a:ext cx="5925756" cy="2072640"/>
          </a:xfrm>
          <a:prstGeom prst="rect">
            <a:avLst/>
          </a:prstGeom>
        </p:spPr>
        <p:txBody>
          <a:bodyPr anchor="t" rtlCol="false" tIns="0" lIns="0" bIns="0" rIns="0">
            <a:spAutoFit/>
          </a:bodyPr>
          <a:lstStyle/>
          <a:p>
            <a:pPr algn="l">
              <a:lnSpc>
                <a:spcPts val="3359"/>
              </a:lnSpc>
            </a:pPr>
            <a:r>
              <a:rPr lang="en-US" sz="2400" b="true">
                <a:solidFill>
                  <a:srgbClr val="FFFFFF"/>
                </a:solidFill>
                <a:latin typeface="Montserrat Medium"/>
                <a:ea typeface="Montserrat Medium"/>
                <a:cs typeface="Montserrat Medium"/>
                <a:sym typeface="Montserrat Medium"/>
              </a:rPr>
              <a:t>The main criteria our strategy should be evaluated by is the organic traffic the website is getting from quarter to quarter. If the number are going up, we're doing what we're paid to do.</a:t>
            </a:r>
          </a:p>
        </p:txBody>
      </p:sp>
      <p:grpSp>
        <p:nvGrpSpPr>
          <p:cNvPr name="Group 11" id="11"/>
          <p:cNvGrpSpPr/>
          <p:nvPr/>
        </p:nvGrpSpPr>
        <p:grpSpPr>
          <a:xfrm rot="0">
            <a:off x="16696806" y="2054543"/>
            <a:ext cx="562494" cy="562494"/>
            <a:chOff x="0" y="0"/>
            <a:chExt cx="749991" cy="749991"/>
          </a:xfrm>
        </p:grpSpPr>
        <p:grpSp>
          <p:nvGrpSpPr>
            <p:cNvPr name="Group 12" id="12"/>
            <p:cNvGrpSpPr/>
            <p:nvPr/>
          </p:nvGrpSpPr>
          <p:grpSpPr>
            <a:xfrm rot="0">
              <a:off x="0" y="0"/>
              <a:ext cx="749991" cy="74999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15" id="15"/>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6" id="16"/>
          <p:cNvSpPr txBox="true"/>
          <p:nvPr/>
        </p:nvSpPr>
        <p:spPr>
          <a:xfrm rot="0">
            <a:off x="1220767" y="2102168"/>
            <a:ext cx="3218882" cy="318135"/>
          </a:xfrm>
          <a:prstGeom prst="rect">
            <a:avLst/>
          </a:prstGeom>
        </p:spPr>
        <p:txBody>
          <a:bodyPr anchor="t" rtlCol="false" tIns="0" lIns="0" bIns="0" rIns="0">
            <a:spAutoFit/>
          </a:bodyPr>
          <a:lstStyle/>
          <a:p>
            <a:pPr algn="l">
              <a:lnSpc>
                <a:spcPts val="2400"/>
              </a:lnSpc>
            </a:pPr>
            <a:r>
              <a:rPr lang="en-US" sz="2400" b="true">
                <a:solidFill>
                  <a:srgbClr val="FF69F6"/>
                </a:solidFill>
                <a:latin typeface="Montserrat Medium"/>
                <a:ea typeface="Montserrat Medium"/>
                <a:cs typeface="Montserrat Medium"/>
                <a:sym typeface="Montserrat Medium"/>
              </a:rPr>
              <a:t>Our Top Priority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5" id="5"/>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pic>
        <p:nvPicPr>
          <p:cNvPr name="Picture 6" id="6"/>
          <p:cNvPicPr>
            <a:picLocks noChangeAspect="true"/>
          </p:cNvPicPr>
          <p:nvPr/>
        </p:nvPicPr>
        <p:blipFill>
          <a:blip r:embed="rId3"/>
          <a:stretch>
            <a:fillRect/>
          </a:stretch>
        </p:blipFill>
        <p:spPr>
          <a:xfrm rot="0">
            <a:off x="-90626" y="2642623"/>
            <a:ext cx="9665100" cy="7584119"/>
          </a:xfrm>
          <a:prstGeom prst="rect">
            <a:avLst/>
          </a:prstGeom>
        </p:spPr>
      </p:pic>
      <p:pic>
        <p:nvPicPr>
          <p:cNvPr name="Picture 7" id="7"/>
          <p:cNvPicPr>
            <a:picLocks noChangeAspect="true"/>
          </p:cNvPicPr>
          <p:nvPr/>
        </p:nvPicPr>
        <p:blipFill>
          <a:blip r:embed="rId4"/>
          <a:stretch>
            <a:fillRect/>
          </a:stretch>
        </p:blipFill>
        <p:spPr>
          <a:xfrm rot="0">
            <a:off x="8341747" y="2637361"/>
            <a:ext cx="9728239" cy="7594642"/>
          </a:xfrm>
          <a:prstGeom prst="rect">
            <a:avLst/>
          </a:prstGeom>
        </p:spPr>
      </p:pic>
      <p:sp>
        <p:nvSpPr>
          <p:cNvPr name="TextBox 8" id="8"/>
          <p:cNvSpPr txBox="true"/>
          <p:nvPr/>
        </p:nvSpPr>
        <p:spPr>
          <a:xfrm rot="0">
            <a:off x="1128548" y="2045624"/>
            <a:ext cx="6933610" cy="857250"/>
          </a:xfrm>
          <a:prstGeom prst="rect">
            <a:avLst/>
          </a:prstGeom>
        </p:spPr>
        <p:txBody>
          <a:bodyPr anchor="t" rtlCol="false" tIns="0" lIns="0" bIns="0" rIns="0">
            <a:spAutoFit/>
          </a:bodyPr>
          <a:lstStyle/>
          <a:p>
            <a:pPr algn="l">
              <a:lnSpc>
                <a:spcPts val="6299"/>
              </a:lnSpc>
            </a:pPr>
            <a:r>
              <a:rPr lang="en-US" sz="6999" b="true">
                <a:solidFill>
                  <a:srgbClr val="2F187B"/>
                </a:solidFill>
                <a:latin typeface="Neue Machina Ultra-Bold"/>
                <a:ea typeface="Neue Machina Ultra-Bold"/>
                <a:cs typeface="Neue Machina Ultra-Bold"/>
                <a:sym typeface="Neue Machina Ultra-Bold"/>
              </a:rPr>
              <a:t>Traffic</a:t>
            </a:r>
          </a:p>
        </p:txBody>
      </p:sp>
      <p:sp>
        <p:nvSpPr>
          <p:cNvPr name="TextBox 9" id="9"/>
          <p:cNvSpPr txBox="true"/>
          <p:nvPr/>
        </p:nvSpPr>
        <p:spPr>
          <a:xfrm rot="0">
            <a:off x="9163050" y="2151351"/>
            <a:ext cx="8096250" cy="318135"/>
          </a:xfrm>
          <a:prstGeom prst="rect">
            <a:avLst/>
          </a:prstGeom>
        </p:spPr>
        <p:txBody>
          <a:bodyPr anchor="t" rtlCol="false" tIns="0" lIns="0" bIns="0" rIns="0">
            <a:spAutoFit/>
          </a:bodyPr>
          <a:lstStyle/>
          <a:p>
            <a:pPr algn="r">
              <a:lnSpc>
                <a:spcPts val="2400"/>
              </a:lnSpc>
            </a:pPr>
            <a:r>
              <a:rPr lang="en-US" sz="2400">
                <a:solidFill>
                  <a:srgbClr val="FF69F6"/>
                </a:solidFill>
                <a:latin typeface="Montserrat"/>
                <a:ea typeface="Montserrat"/>
                <a:cs typeface="Montserrat"/>
                <a:sym typeface="Montserrat"/>
              </a:rPr>
              <a:t>Year Over Year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5" id="5"/>
          <p:cNvSpPr/>
          <p:nvPr/>
        </p:nvSpPr>
        <p:spPr>
          <a:xfrm flipH="false" flipV="false" rot="0">
            <a:off x="11351648" y="554825"/>
            <a:ext cx="2566756" cy="928699"/>
          </a:xfrm>
          <a:custGeom>
            <a:avLst/>
            <a:gdLst/>
            <a:ahLst/>
            <a:cxnLst/>
            <a:rect r="r" b="b" t="t" l="l"/>
            <a:pathLst>
              <a:path h="928699" w="2566756">
                <a:moveTo>
                  <a:pt x="0" y="0"/>
                </a:moveTo>
                <a:lnTo>
                  <a:pt x="2566756" y="0"/>
                </a:lnTo>
                <a:lnTo>
                  <a:pt x="2566756" y="928700"/>
                </a:lnTo>
                <a:lnTo>
                  <a:pt x="0" y="928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7" id="7"/>
          <p:cNvSpPr txBox="true"/>
          <p:nvPr/>
        </p:nvSpPr>
        <p:spPr>
          <a:xfrm rot="0">
            <a:off x="1220767" y="5232145"/>
            <a:ext cx="4432206" cy="1653540"/>
          </a:xfrm>
          <a:prstGeom prst="rect">
            <a:avLst/>
          </a:prstGeom>
        </p:spPr>
        <p:txBody>
          <a:bodyPr anchor="t" rtlCol="false" tIns="0" lIns="0" bIns="0" rIns="0">
            <a:spAutoFit/>
          </a:bodyPr>
          <a:lstStyle/>
          <a:p>
            <a:pPr algn="l">
              <a:lnSpc>
                <a:spcPts val="3359"/>
              </a:lnSpc>
            </a:pPr>
            <a:r>
              <a:rPr lang="en-US" sz="2400">
                <a:solidFill>
                  <a:srgbClr val="8DA4A8"/>
                </a:solidFill>
                <a:latin typeface="Montserrat"/>
                <a:ea typeface="Montserrat"/>
                <a:cs typeface="Montserrat"/>
                <a:sym typeface="Montserrat"/>
              </a:rPr>
              <a:t>Keep executing the pillars of content strategy to create more linkble content for the audience.</a:t>
            </a:r>
          </a:p>
        </p:txBody>
      </p:sp>
      <p:sp>
        <p:nvSpPr>
          <p:cNvPr name="TextBox 8" id="8"/>
          <p:cNvSpPr txBox="true"/>
          <p:nvPr/>
        </p:nvSpPr>
        <p:spPr>
          <a:xfrm rot="0">
            <a:off x="6927897" y="5232145"/>
            <a:ext cx="4432206" cy="2072640"/>
          </a:xfrm>
          <a:prstGeom prst="rect">
            <a:avLst/>
          </a:prstGeom>
        </p:spPr>
        <p:txBody>
          <a:bodyPr anchor="t" rtlCol="false" tIns="0" lIns="0" bIns="0" rIns="0">
            <a:spAutoFit/>
          </a:bodyPr>
          <a:lstStyle/>
          <a:p>
            <a:pPr algn="l">
              <a:lnSpc>
                <a:spcPts val="3359"/>
              </a:lnSpc>
            </a:pPr>
            <a:r>
              <a:rPr lang="en-US" sz="2400" b="true">
                <a:solidFill>
                  <a:srgbClr val="8DA4A8"/>
                </a:solidFill>
                <a:latin typeface="Montserrat Medium"/>
                <a:ea typeface="Montserrat Medium"/>
                <a:cs typeface="Montserrat Medium"/>
                <a:sym typeface="Montserrat Medium"/>
              </a:rPr>
              <a:t>To make the pages easier to  find for potential audience through search engines, use the correct keywords, tags and headings.</a:t>
            </a:r>
          </a:p>
        </p:txBody>
      </p:sp>
      <p:grpSp>
        <p:nvGrpSpPr>
          <p:cNvPr name="Group 9" id="9"/>
          <p:cNvGrpSpPr/>
          <p:nvPr/>
        </p:nvGrpSpPr>
        <p:grpSpPr>
          <a:xfrm rot="0">
            <a:off x="16493705" y="8492705"/>
            <a:ext cx="765595" cy="765595"/>
            <a:chOff x="0" y="0"/>
            <a:chExt cx="1020794" cy="1020794"/>
          </a:xfrm>
        </p:grpSpPr>
        <p:grpSp>
          <p:nvGrpSpPr>
            <p:cNvPr name="Group 10" id="10"/>
            <p:cNvGrpSpPr/>
            <p:nvPr/>
          </p:nvGrpSpPr>
          <p:grpSpPr>
            <a:xfrm rot="0">
              <a:off x="0" y="0"/>
              <a:ext cx="1020794" cy="102079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1400"/>
                  </a:lnSpc>
                </a:pPr>
              </a:p>
            </p:txBody>
          </p:sp>
        </p:grpSp>
        <p:sp>
          <p:nvSpPr>
            <p:cNvPr name="Freeform 13" id="13"/>
            <p:cNvSpPr/>
            <p:nvPr/>
          </p:nvSpPr>
          <p:spPr>
            <a:xfrm flipH="false" flipV="false" rot="-10800000">
              <a:off x="395172" y="253605"/>
              <a:ext cx="309434" cy="513583"/>
            </a:xfrm>
            <a:custGeom>
              <a:avLst/>
              <a:gdLst/>
              <a:ahLst/>
              <a:cxnLst/>
              <a:rect r="r" b="b" t="t" l="l"/>
              <a:pathLst>
                <a:path h="513583" w="309434">
                  <a:moveTo>
                    <a:pt x="0" y="0"/>
                  </a:moveTo>
                  <a:lnTo>
                    <a:pt x="309434" y="0"/>
                  </a:lnTo>
                  <a:lnTo>
                    <a:pt x="309434" y="513583"/>
                  </a:lnTo>
                  <a:lnTo>
                    <a:pt x="0" y="5135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4" id="14"/>
          <p:cNvSpPr txBox="true"/>
          <p:nvPr/>
        </p:nvSpPr>
        <p:spPr>
          <a:xfrm rot="0">
            <a:off x="1220767" y="3844671"/>
            <a:ext cx="4432206" cy="1035050"/>
          </a:xfrm>
          <a:prstGeom prst="rect">
            <a:avLst/>
          </a:prstGeom>
        </p:spPr>
        <p:txBody>
          <a:bodyPr anchor="t" rtlCol="false" tIns="0" lIns="0" bIns="0" rIns="0">
            <a:spAutoFit/>
          </a:bodyPr>
          <a:lstStyle/>
          <a:p>
            <a:pPr algn="l">
              <a:lnSpc>
                <a:spcPts val="3999"/>
              </a:lnSpc>
            </a:pPr>
            <a:r>
              <a:rPr lang="en-US" sz="3999">
                <a:solidFill>
                  <a:srgbClr val="2F187B"/>
                </a:solidFill>
                <a:latin typeface="Neue Machina Light"/>
                <a:ea typeface="Neue Machina Light"/>
                <a:cs typeface="Neue Machina Light"/>
                <a:sym typeface="Neue Machina Light"/>
              </a:rPr>
              <a:t>Pillars of Content Strategy</a:t>
            </a:r>
          </a:p>
        </p:txBody>
      </p:sp>
      <p:sp>
        <p:nvSpPr>
          <p:cNvPr name="TextBox 15" id="15"/>
          <p:cNvSpPr txBox="true"/>
          <p:nvPr/>
        </p:nvSpPr>
        <p:spPr>
          <a:xfrm rot="0">
            <a:off x="6927897" y="3844671"/>
            <a:ext cx="4432206" cy="1035050"/>
          </a:xfrm>
          <a:prstGeom prst="rect">
            <a:avLst/>
          </a:prstGeom>
        </p:spPr>
        <p:txBody>
          <a:bodyPr anchor="t" rtlCol="false" tIns="0" lIns="0" bIns="0" rIns="0">
            <a:spAutoFit/>
          </a:bodyPr>
          <a:lstStyle/>
          <a:p>
            <a:pPr algn="l">
              <a:lnSpc>
                <a:spcPts val="3999"/>
              </a:lnSpc>
            </a:pPr>
            <a:r>
              <a:rPr lang="en-US" sz="3999">
                <a:solidFill>
                  <a:srgbClr val="2F187B"/>
                </a:solidFill>
                <a:latin typeface="Neue Machina Light"/>
                <a:ea typeface="Neue Machina Light"/>
                <a:cs typeface="Neue Machina Light"/>
                <a:sym typeface="Neue Machina Light"/>
              </a:rPr>
              <a:t>On Page Optimization</a:t>
            </a:r>
          </a:p>
        </p:txBody>
      </p:sp>
      <p:sp>
        <p:nvSpPr>
          <p:cNvPr name="TextBox 16" id="16"/>
          <p:cNvSpPr txBox="true"/>
          <p:nvPr/>
        </p:nvSpPr>
        <p:spPr>
          <a:xfrm rot="0">
            <a:off x="12635026" y="5232145"/>
            <a:ext cx="4432206" cy="2072640"/>
          </a:xfrm>
          <a:prstGeom prst="rect">
            <a:avLst/>
          </a:prstGeom>
        </p:spPr>
        <p:txBody>
          <a:bodyPr anchor="t" rtlCol="false" tIns="0" lIns="0" bIns="0" rIns="0">
            <a:spAutoFit/>
          </a:bodyPr>
          <a:lstStyle/>
          <a:p>
            <a:pPr algn="l">
              <a:lnSpc>
                <a:spcPts val="3359"/>
              </a:lnSpc>
            </a:pPr>
            <a:r>
              <a:rPr lang="en-US" sz="2400">
                <a:solidFill>
                  <a:srgbClr val="8DA4A8"/>
                </a:solidFill>
                <a:latin typeface="Montserrat"/>
                <a:ea typeface="Montserrat"/>
                <a:cs typeface="Montserrat"/>
                <a:sym typeface="Montserrat"/>
              </a:rPr>
              <a:t>The most effective and  the fastest way to build backlinks next to creating super valuable content is still direct outreach.</a:t>
            </a:r>
          </a:p>
        </p:txBody>
      </p:sp>
      <p:sp>
        <p:nvSpPr>
          <p:cNvPr name="TextBox 17" id="17"/>
          <p:cNvSpPr txBox="true"/>
          <p:nvPr/>
        </p:nvSpPr>
        <p:spPr>
          <a:xfrm rot="0">
            <a:off x="12635026" y="3844671"/>
            <a:ext cx="4432206" cy="1035050"/>
          </a:xfrm>
          <a:prstGeom prst="rect">
            <a:avLst/>
          </a:prstGeom>
        </p:spPr>
        <p:txBody>
          <a:bodyPr anchor="t" rtlCol="false" tIns="0" lIns="0" bIns="0" rIns="0">
            <a:spAutoFit/>
          </a:bodyPr>
          <a:lstStyle/>
          <a:p>
            <a:pPr algn="l">
              <a:lnSpc>
                <a:spcPts val="3999"/>
              </a:lnSpc>
            </a:pPr>
            <a:r>
              <a:rPr lang="en-US" sz="3999">
                <a:solidFill>
                  <a:srgbClr val="2F187B"/>
                </a:solidFill>
                <a:latin typeface="Neue Machina Light"/>
                <a:ea typeface="Neue Machina Light"/>
                <a:cs typeface="Neue Machina Light"/>
                <a:sym typeface="Neue Machina Light"/>
              </a:rPr>
              <a:t>Link Building Outreach</a:t>
            </a:r>
          </a:p>
        </p:txBody>
      </p:sp>
      <p:sp>
        <p:nvSpPr>
          <p:cNvPr name="AutoShape 18" id="18"/>
          <p:cNvSpPr/>
          <p:nvPr/>
        </p:nvSpPr>
        <p:spPr>
          <a:xfrm rot="-5400000">
            <a:off x="3547623" y="6494335"/>
            <a:ext cx="5489829" cy="0"/>
          </a:xfrm>
          <a:prstGeom prst="line">
            <a:avLst/>
          </a:prstGeom>
          <a:ln cap="flat" w="38100">
            <a:solidFill>
              <a:srgbClr val="FF69F6"/>
            </a:solidFill>
            <a:prstDash val="solid"/>
            <a:headEnd type="none" len="sm" w="sm"/>
            <a:tailEnd type="none" len="sm" w="sm"/>
          </a:ln>
        </p:spPr>
      </p:sp>
      <p:sp>
        <p:nvSpPr>
          <p:cNvPr name="AutoShape 19" id="19"/>
          <p:cNvSpPr/>
          <p:nvPr/>
        </p:nvSpPr>
        <p:spPr>
          <a:xfrm rot="-5400000">
            <a:off x="9373643" y="6494335"/>
            <a:ext cx="5489829" cy="0"/>
          </a:xfrm>
          <a:prstGeom prst="line">
            <a:avLst/>
          </a:prstGeom>
          <a:ln cap="flat" w="38100">
            <a:solidFill>
              <a:srgbClr val="FF69F6"/>
            </a:solidFill>
            <a:prstDash val="solid"/>
            <a:headEnd type="none" len="sm" w="sm"/>
            <a:tailEnd type="none" len="sm" w="sm"/>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5" id="5"/>
          <p:cNvSpPr/>
          <p:nvPr/>
        </p:nvSpPr>
        <p:spPr>
          <a:xfrm flipH="false" flipV="false" rot="0">
            <a:off x="1028700" y="9822650"/>
            <a:ext cx="2566756" cy="928699"/>
          </a:xfrm>
          <a:custGeom>
            <a:avLst/>
            <a:gdLst/>
            <a:ahLst/>
            <a:cxnLst/>
            <a:rect r="r" b="b" t="t" l="l"/>
            <a:pathLst>
              <a:path h="928699" w="2566756">
                <a:moveTo>
                  <a:pt x="0" y="0"/>
                </a:moveTo>
                <a:lnTo>
                  <a:pt x="2566756" y="0"/>
                </a:lnTo>
                <a:lnTo>
                  <a:pt x="2566756" y="928700"/>
                </a:lnTo>
                <a:lnTo>
                  <a:pt x="0" y="928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1028700" y="3596887"/>
            <a:ext cx="16230600" cy="818096"/>
            <a:chOff x="0" y="0"/>
            <a:chExt cx="4274726" cy="215466"/>
          </a:xfrm>
        </p:grpSpPr>
        <p:sp>
          <p:nvSpPr>
            <p:cNvPr name="Freeform 7" id="7"/>
            <p:cNvSpPr/>
            <p:nvPr/>
          </p:nvSpPr>
          <p:spPr>
            <a:xfrm flipH="false" flipV="false" rot="0">
              <a:off x="0" y="0"/>
              <a:ext cx="4274726" cy="215466"/>
            </a:xfrm>
            <a:custGeom>
              <a:avLst/>
              <a:gdLst/>
              <a:ahLst/>
              <a:cxnLst/>
              <a:rect r="r" b="b" t="t" l="l"/>
              <a:pathLst>
                <a:path h="215466" w="4274726">
                  <a:moveTo>
                    <a:pt x="0" y="0"/>
                  </a:moveTo>
                  <a:lnTo>
                    <a:pt x="4274726" y="0"/>
                  </a:lnTo>
                  <a:lnTo>
                    <a:pt x="4274726" y="215466"/>
                  </a:lnTo>
                  <a:lnTo>
                    <a:pt x="0" y="215466"/>
                  </a:lnTo>
                  <a:close/>
                </a:path>
              </a:pathLst>
            </a:custGeom>
            <a:solidFill>
              <a:srgbClr val="2F187B"/>
            </a:solidFill>
          </p:spPr>
        </p:sp>
        <p:sp>
          <p:nvSpPr>
            <p:cNvPr name="TextBox 8" id="8"/>
            <p:cNvSpPr txBox="true"/>
            <p:nvPr/>
          </p:nvSpPr>
          <p:spPr>
            <a:xfrm>
              <a:off x="0" y="-28575"/>
              <a:ext cx="4274726" cy="244041"/>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154332" y="2006212"/>
            <a:ext cx="10850385" cy="809625"/>
          </a:xfrm>
          <a:prstGeom prst="rect">
            <a:avLst/>
          </a:prstGeom>
        </p:spPr>
        <p:txBody>
          <a:bodyPr anchor="t" rtlCol="false" tIns="0" lIns="0" bIns="0" rIns="0">
            <a:spAutoFit/>
          </a:bodyPr>
          <a:lstStyle/>
          <a:p>
            <a:pPr algn="l">
              <a:lnSpc>
                <a:spcPts val="6000"/>
              </a:lnSpc>
            </a:pPr>
            <a:r>
              <a:rPr lang="en-US" sz="6000" b="true">
                <a:solidFill>
                  <a:srgbClr val="2F187B"/>
                </a:solidFill>
                <a:latin typeface="Neue Machina Ultra-Bold"/>
                <a:ea typeface="Neue Machina Ultra-Bold"/>
                <a:cs typeface="Neue Machina Ultra-Bold"/>
                <a:sym typeface="Neue Machina Ultra-Bold"/>
              </a:rPr>
              <a:t>Keywords to Target</a:t>
            </a:r>
          </a:p>
        </p:txBody>
      </p:sp>
      <p:sp>
        <p:nvSpPr>
          <p:cNvPr name="TextBox 10" id="10"/>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11" id="11"/>
          <p:cNvSpPr txBox="true"/>
          <p:nvPr/>
        </p:nvSpPr>
        <p:spPr>
          <a:xfrm rot="0">
            <a:off x="1154332"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Keyword</a:t>
            </a:r>
          </a:p>
        </p:txBody>
      </p:sp>
      <p:sp>
        <p:nvSpPr>
          <p:cNvPr name="TextBox 12" id="12"/>
          <p:cNvSpPr txBox="true"/>
          <p:nvPr/>
        </p:nvSpPr>
        <p:spPr>
          <a:xfrm rot="0">
            <a:off x="1154332" y="465428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Creative Studio</a:t>
            </a:r>
          </a:p>
        </p:txBody>
      </p:sp>
      <p:sp>
        <p:nvSpPr>
          <p:cNvPr name="TextBox 13" id="13"/>
          <p:cNvSpPr txBox="true"/>
          <p:nvPr/>
        </p:nvSpPr>
        <p:spPr>
          <a:xfrm rot="0">
            <a:off x="1154332" y="5343258"/>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Branding Studio</a:t>
            </a:r>
          </a:p>
        </p:txBody>
      </p:sp>
      <p:sp>
        <p:nvSpPr>
          <p:cNvPr name="TextBox 14" id="14"/>
          <p:cNvSpPr txBox="true"/>
          <p:nvPr/>
        </p:nvSpPr>
        <p:spPr>
          <a:xfrm rot="0">
            <a:off x="5103608" y="465428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33</a:t>
            </a:r>
          </a:p>
        </p:txBody>
      </p:sp>
      <p:sp>
        <p:nvSpPr>
          <p:cNvPr name="TextBox 15" id="15"/>
          <p:cNvSpPr txBox="true"/>
          <p:nvPr/>
        </p:nvSpPr>
        <p:spPr>
          <a:xfrm rot="0">
            <a:off x="5103608" y="5343258"/>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15</a:t>
            </a:r>
          </a:p>
        </p:txBody>
      </p:sp>
      <p:sp>
        <p:nvSpPr>
          <p:cNvPr name="TextBox 16" id="16"/>
          <p:cNvSpPr txBox="true"/>
          <p:nvPr/>
        </p:nvSpPr>
        <p:spPr>
          <a:xfrm rot="0">
            <a:off x="5103608"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KW Rank</a:t>
            </a:r>
          </a:p>
        </p:txBody>
      </p:sp>
      <p:sp>
        <p:nvSpPr>
          <p:cNvPr name="TextBox 17" id="17"/>
          <p:cNvSpPr txBox="true"/>
          <p:nvPr/>
        </p:nvSpPr>
        <p:spPr>
          <a:xfrm rot="0">
            <a:off x="9052883"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Traffic</a:t>
            </a:r>
          </a:p>
        </p:txBody>
      </p:sp>
      <p:sp>
        <p:nvSpPr>
          <p:cNvPr name="TextBox 18" id="18"/>
          <p:cNvSpPr txBox="true"/>
          <p:nvPr/>
        </p:nvSpPr>
        <p:spPr>
          <a:xfrm rot="0">
            <a:off x="13002159"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CPC</a:t>
            </a:r>
          </a:p>
        </p:txBody>
      </p:sp>
      <p:sp>
        <p:nvSpPr>
          <p:cNvPr name="TextBox 19" id="19"/>
          <p:cNvSpPr txBox="true"/>
          <p:nvPr/>
        </p:nvSpPr>
        <p:spPr>
          <a:xfrm rot="0">
            <a:off x="9052883" y="465428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4500+</a:t>
            </a:r>
          </a:p>
        </p:txBody>
      </p:sp>
      <p:sp>
        <p:nvSpPr>
          <p:cNvPr name="TextBox 20" id="20"/>
          <p:cNvSpPr txBox="true"/>
          <p:nvPr/>
        </p:nvSpPr>
        <p:spPr>
          <a:xfrm rot="0">
            <a:off x="9052883" y="5343258"/>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2500+</a:t>
            </a:r>
          </a:p>
        </p:txBody>
      </p:sp>
      <p:sp>
        <p:nvSpPr>
          <p:cNvPr name="TextBox 21" id="21"/>
          <p:cNvSpPr txBox="true"/>
          <p:nvPr/>
        </p:nvSpPr>
        <p:spPr>
          <a:xfrm rot="0">
            <a:off x="13002159" y="465428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$2.1</a:t>
            </a:r>
          </a:p>
        </p:txBody>
      </p:sp>
      <p:sp>
        <p:nvSpPr>
          <p:cNvPr name="TextBox 22" id="22"/>
          <p:cNvSpPr txBox="true"/>
          <p:nvPr/>
        </p:nvSpPr>
        <p:spPr>
          <a:xfrm rot="0">
            <a:off x="13002159" y="5343258"/>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$1.5</a:t>
            </a:r>
          </a:p>
        </p:txBody>
      </p:sp>
      <p:sp>
        <p:nvSpPr>
          <p:cNvPr name="TextBox 23" id="23"/>
          <p:cNvSpPr txBox="true"/>
          <p:nvPr/>
        </p:nvSpPr>
        <p:spPr>
          <a:xfrm rot="0">
            <a:off x="1154332" y="6032234"/>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Logo Design</a:t>
            </a:r>
          </a:p>
        </p:txBody>
      </p:sp>
      <p:sp>
        <p:nvSpPr>
          <p:cNvPr name="TextBox 24" id="24"/>
          <p:cNvSpPr txBox="true"/>
          <p:nvPr/>
        </p:nvSpPr>
        <p:spPr>
          <a:xfrm rot="0">
            <a:off x="5103608" y="6032234"/>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2</a:t>
            </a:r>
          </a:p>
        </p:txBody>
      </p:sp>
      <p:sp>
        <p:nvSpPr>
          <p:cNvPr name="TextBox 25" id="25"/>
          <p:cNvSpPr txBox="true"/>
          <p:nvPr/>
        </p:nvSpPr>
        <p:spPr>
          <a:xfrm rot="0">
            <a:off x="9052883" y="6032234"/>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44200+</a:t>
            </a:r>
          </a:p>
        </p:txBody>
      </p:sp>
      <p:sp>
        <p:nvSpPr>
          <p:cNvPr name="TextBox 26" id="26"/>
          <p:cNvSpPr txBox="true"/>
          <p:nvPr/>
        </p:nvSpPr>
        <p:spPr>
          <a:xfrm rot="0">
            <a:off x="13002159" y="6032234"/>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$8.1</a:t>
            </a:r>
          </a:p>
        </p:txBody>
      </p:sp>
      <p:sp>
        <p:nvSpPr>
          <p:cNvPr name="TextBox 27" id="27"/>
          <p:cNvSpPr txBox="true"/>
          <p:nvPr/>
        </p:nvSpPr>
        <p:spPr>
          <a:xfrm rot="0">
            <a:off x="1154332" y="6721210"/>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Webdesign in NY</a:t>
            </a:r>
          </a:p>
        </p:txBody>
      </p:sp>
      <p:sp>
        <p:nvSpPr>
          <p:cNvPr name="TextBox 28" id="28"/>
          <p:cNvSpPr txBox="true"/>
          <p:nvPr/>
        </p:nvSpPr>
        <p:spPr>
          <a:xfrm rot="0">
            <a:off x="5103608" y="6721210"/>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6</a:t>
            </a:r>
          </a:p>
        </p:txBody>
      </p:sp>
      <p:sp>
        <p:nvSpPr>
          <p:cNvPr name="TextBox 29" id="29"/>
          <p:cNvSpPr txBox="true"/>
          <p:nvPr/>
        </p:nvSpPr>
        <p:spPr>
          <a:xfrm rot="0">
            <a:off x="9052883" y="6721210"/>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34600+</a:t>
            </a:r>
          </a:p>
        </p:txBody>
      </p:sp>
      <p:sp>
        <p:nvSpPr>
          <p:cNvPr name="TextBox 30" id="30"/>
          <p:cNvSpPr txBox="true"/>
          <p:nvPr/>
        </p:nvSpPr>
        <p:spPr>
          <a:xfrm rot="0">
            <a:off x="13002159" y="6721210"/>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$6.1</a:t>
            </a:r>
          </a:p>
        </p:txBody>
      </p:sp>
      <p:sp>
        <p:nvSpPr>
          <p:cNvPr name="TextBox 31" id="31"/>
          <p:cNvSpPr txBox="true"/>
          <p:nvPr/>
        </p:nvSpPr>
        <p:spPr>
          <a:xfrm rot="0">
            <a:off x="1154332" y="7410186"/>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Branding System</a:t>
            </a:r>
          </a:p>
        </p:txBody>
      </p:sp>
      <p:sp>
        <p:nvSpPr>
          <p:cNvPr name="TextBox 32" id="32"/>
          <p:cNvSpPr txBox="true"/>
          <p:nvPr/>
        </p:nvSpPr>
        <p:spPr>
          <a:xfrm rot="0">
            <a:off x="5103608" y="7410186"/>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58</a:t>
            </a:r>
          </a:p>
        </p:txBody>
      </p:sp>
      <p:sp>
        <p:nvSpPr>
          <p:cNvPr name="TextBox 33" id="33"/>
          <p:cNvSpPr txBox="true"/>
          <p:nvPr/>
        </p:nvSpPr>
        <p:spPr>
          <a:xfrm rot="0">
            <a:off x="9052883" y="7410186"/>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1300+</a:t>
            </a:r>
          </a:p>
        </p:txBody>
      </p:sp>
      <p:sp>
        <p:nvSpPr>
          <p:cNvPr name="TextBox 34" id="34"/>
          <p:cNvSpPr txBox="true"/>
          <p:nvPr/>
        </p:nvSpPr>
        <p:spPr>
          <a:xfrm rot="0">
            <a:off x="13002159" y="7410186"/>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$1.2</a:t>
            </a:r>
          </a:p>
        </p:txBody>
      </p:sp>
      <p:sp>
        <p:nvSpPr>
          <p:cNvPr name="TextBox 35" id="35"/>
          <p:cNvSpPr txBox="true"/>
          <p:nvPr/>
        </p:nvSpPr>
        <p:spPr>
          <a:xfrm rot="0">
            <a:off x="1154332" y="809916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Website Design</a:t>
            </a:r>
          </a:p>
        </p:txBody>
      </p:sp>
      <p:sp>
        <p:nvSpPr>
          <p:cNvPr name="TextBox 36" id="36"/>
          <p:cNvSpPr txBox="true"/>
          <p:nvPr/>
        </p:nvSpPr>
        <p:spPr>
          <a:xfrm rot="0">
            <a:off x="5103608" y="809916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3</a:t>
            </a:r>
          </a:p>
        </p:txBody>
      </p:sp>
      <p:sp>
        <p:nvSpPr>
          <p:cNvPr name="TextBox 37" id="37"/>
          <p:cNvSpPr txBox="true"/>
          <p:nvPr/>
        </p:nvSpPr>
        <p:spPr>
          <a:xfrm rot="0">
            <a:off x="9052883" y="809916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50500+</a:t>
            </a:r>
          </a:p>
        </p:txBody>
      </p:sp>
      <p:sp>
        <p:nvSpPr>
          <p:cNvPr name="TextBox 38" id="38"/>
          <p:cNvSpPr txBox="true"/>
          <p:nvPr/>
        </p:nvSpPr>
        <p:spPr>
          <a:xfrm rot="0">
            <a:off x="13002159" y="8099162"/>
            <a:ext cx="3857064" cy="260351"/>
          </a:xfrm>
          <a:prstGeom prst="rect">
            <a:avLst/>
          </a:prstGeom>
        </p:spPr>
        <p:txBody>
          <a:bodyPr anchor="t" rtlCol="false" tIns="0" lIns="0" bIns="0" rIns="0">
            <a:spAutoFit/>
          </a:bodyPr>
          <a:lstStyle/>
          <a:p>
            <a:pPr algn="ctr">
              <a:lnSpc>
                <a:spcPts val="2000"/>
              </a:lnSpc>
            </a:pPr>
            <a:r>
              <a:rPr lang="en-US" sz="2000">
                <a:solidFill>
                  <a:srgbClr val="2F187B"/>
                </a:solidFill>
                <a:latin typeface="Montserrat"/>
                <a:ea typeface="Montserrat"/>
                <a:cs typeface="Montserrat"/>
                <a:sym typeface="Montserrat"/>
              </a:rPr>
              <a:t>$9.4</a:t>
            </a:r>
          </a:p>
        </p:txBody>
      </p:sp>
      <p:grpSp>
        <p:nvGrpSpPr>
          <p:cNvPr name="Group 39" id="39"/>
          <p:cNvGrpSpPr/>
          <p:nvPr/>
        </p:nvGrpSpPr>
        <p:grpSpPr>
          <a:xfrm rot="0">
            <a:off x="16493705" y="1975839"/>
            <a:ext cx="765595" cy="765595"/>
            <a:chOff x="0" y="0"/>
            <a:chExt cx="1020794" cy="1020794"/>
          </a:xfrm>
        </p:grpSpPr>
        <p:grpSp>
          <p:nvGrpSpPr>
            <p:cNvPr name="Group 40" id="40"/>
            <p:cNvGrpSpPr/>
            <p:nvPr/>
          </p:nvGrpSpPr>
          <p:grpSpPr>
            <a:xfrm rot="0">
              <a:off x="0" y="0"/>
              <a:ext cx="1020794" cy="1020794"/>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42" id="42"/>
              <p:cNvSpPr txBox="true"/>
              <p:nvPr/>
            </p:nvSpPr>
            <p:spPr>
              <a:xfrm>
                <a:off x="76200" y="47625"/>
                <a:ext cx="660400" cy="688975"/>
              </a:xfrm>
              <a:prstGeom prst="rect">
                <a:avLst/>
              </a:prstGeom>
            </p:spPr>
            <p:txBody>
              <a:bodyPr anchor="ctr" rtlCol="false" tIns="50800" lIns="50800" bIns="50800" rIns="50800"/>
              <a:lstStyle/>
              <a:p>
                <a:pPr algn="ctr">
                  <a:lnSpc>
                    <a:spcPts val="1400"/>
                  </a:lnSpc>
                </a:pPr>
              </a:p>
            </p:txBody>
          </p:sp>
        </p:grpSp>
        <p:sp>
          <p:nvSpPr>
            <p:cNvPr name="Freeform 43" id="43"/>
            <p:cNvSpPr/>
            <p:nvPr/>
          </p:nvSpPr>
          <p:spPr>
            <a:xfrm flipH="false" flipV="false" rot="-10800000">
              <a:off x="395172" y="253605"/>
              <a:ext cx="309434" cy="513583"/>
            </a:xfrm>
            <a:custGeom>
              <a:avLst/>
              <a:gdLst/>
              <a:ahLst/>
              <a:cxnLst/>
              <a:rect r="r" b="b" t="t" l="l"/>
              <a:pathLst>
                <a:path h="513583" w="309434">
                  <a:moveTo>
                    <a:pt x="0" y="0"/>
                  </a:moveTo>
                  <a:lnTo>
                    <a:pt x="309434" y="0"/>
                  </a:lnTo>
                  <a:lnTo>
                    <a:pt x="309434" y="513583"/>
                  </a:lnTo>
                  <a:lnTo>
                    <a:pt x="0" y="5135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Freeform 2" id="2"/>
          <p:cNvSpPr/>
          <p:nvPr/>
        </p:nvSpPr>
        <p:spPr>
          <a:xfrm flipH="false" flipV="false" rot="0">
            <a:off x="1288546" y="2447166"/>
            <a:ext cx="15710908" cy="6147231"/>
          </a:xfrm>
          <a:custGeom>
            <a:avLst/>
            <a:gdLst/>
            <a:ahLst/>
            <a:cxnLst/>
            <a:rect r="r" b="b" t="t" l="l"/>
            <a:pathLst>
              <a:path h="6147231" w="15710908">
                <a:moveTo>
                  <a:pt x="0" y="0"/>
                </a:moveTo>
                <a:lnTo>
                  <a:pt x="15710908" y="0"/>
                </a:lnTo>
                <a:lnTo>
                  <a:pt x="15710908" y="6147231"/>
                </a:lnTo>
                <a:lnTo>
                  <a:pt x="0" y="6147231"/>
                </a:lnTo>
                <a:lnTo>
                  <a:pt x="0" y="0"/>
                </a:lnTo>
                <a:close/>
              </a:path>
            </a:pathLst>
          </a:custGeom>
          <a:blipFill>
            <a:blip r:embed="rId2">
              <a:alphaModFix amt="60000"/>
            </a:blip>
            <a:stretch>
              <a:fillRect l="0" t="-35139" r="0" b="-35139"/>
            </a:stretch>
          </a:blipFill>
        </p:spPr>
      </p:sp>
      <p:grpSp>
        <p:nvGrpSpPr>
          <p:cNvPr name="Group 3" id="3"/>
          <p:cNvGrpSpPr/>
          <p:nvPr/>
        </p:nvGrpSpPr>
        <p:grpSpPr>
          <a:xfrm rot="-2909507">
            <a:off x="17656036" y="5780844"/>
            <a:ext cx="5719280" cy="12836526"/>
            <a:chOff x="0" y="0"/>
            <a:chExt cx="1506312" cy="3380813"/>
          </a:xfrm>
        </p:grpSpPr>
        <p:sp>
          <p:nvSpPr>
            <p:cNvPr name="Freeform 4" id="4"/>
            <p:cNvSpPr/>
            <p:nvPr/>
          </p:nvSpPr>
          <p:spPr>
            <a:xfrm flipH="false" flipV="false" rot="0">
              <a:off x="0" y="0"/>
              <a:ext cx="1506313" cy="3380813"/>
            </a:xfrm>
            <a:custGeom>
              <a:avLst/>
              <a:gdLst/>
              <a:ahLst/>
              <a:cxnLst/>
              <a:rect r="r" b="b" t="t" l="l"/>
              <a:pathLst>
                <a:path h="3380813" w="1506313">
                  <a:moveTo>
                    <a:pt x="0" y="0"/>
                  </a:moveTo>
                  <a:lnTo>
                    <a:pt x="1506313" y="0"/>
                  </a:lnTo>
                  <a:lnTo>
                    <a:pt x="1506313" y="3380813"/>
                  </a:lnTo>
                  <a:lnTo>
                    <a:pt x="0" y="3380813"/>
                  </a:lnTo>
                  <a:close/>
                </a:path>
              </a:pathLst>
            </a:custGeom>
            <a:solidFill>
              <a:srgbClr val="2F187B"/>
            </a:solidFill>
          </p:spPr>
        </p:sp>
        <p:sp>
          <p:nvSpPr>
            <p:cNvPr name="TextBox 5" id="5"/>
            <p:cNvSpPr txBox="true"/>
            <p:nvPr/>
          </p:nvSpPr>
          <p:spPr>
            <a:xfrm>
              <a:off x="0" y="-28575"/>
              <a:ext cx="1506312" cy="3409388"/>
            </a:xfrm>
            <a:prstGeom prst="rect">
              <a:avLst/>
            </a:prstGeom>
          </p:spPr>
          <p:txBody>
            <a:bodyPr anchor="ctr" rtlCol="false" tIns="50800" lIns="50800" bIns="50800" rIns="50800"/>
            <a:lstStyle/>
            <a:p>
              <a:pPr algn="ctr">
                <a:lnSpc>
                  <a:spcPts val="1960"/>
                </a:lnSpc>
              </a:pPr>
            </a:p>
          </p:txBody>
        </p:sp>
      </p:grpSp>
      <p:sp>
        <p:nvSpPr>
          <p:cNvPr name="TextBox 6" id="6"/>
          <p:cNvSpPr txBox="true"/>
          <p:nvPr/>
        </p:nvSpPr>
        <p:spPr>
          <a:xfrm rot="0">
            <a:off x="1028700" y="5039770"/>
            <a:ext cx="10060193" cy="1238249"/>
          </a:xfrm>
          <a:prstGeom prst="rect">
            <a:avLst/>
          </a:prstGeom>
        </p:spPr>
        <p:txBody>
          <a:bodyPr anchor="t" rtlCol="false" tIns="0" lIns="0" bIns="0" rIns="0">
            <a:spAutoFit/>
          </a:bodyPr>
          <a:lstStyle/>
          <a:p>
            <a:pPr algn="l">
              <a:lnSpc>
                <a:spcPts val="8999"/>
              </a:lnSpc>
            </a:pPr>
            <a:r>
              <a:rPr lang="en-US" sz="9999" b="true">
                <a:solidFill>
                  <a:srgbClr val="FFFFFF"/>
                </a:solidFill>
                <a:latin typeface="Neue Machina Ultra-Bold"/>
                <a:ea typeface="Neue Machina Ultra-Bold"/>
                <a:cs typeface="Neue Machina Ultra-Bold"/>
                <a:sym typeface="Neue Machina Ultra-Bold"/>
              </a:rPr>
              <a:t>Summary</a:t>
            </a:r>
          </a:p>
        </p:txBody>
      </p:sp>
      <p:sp>
        <p:nvSpPr>
          <p:cNvPr name="AutoShape 7" id="7"/>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TextBox 8" id="8"/>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9" id="9"/>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grpSp>
        <p:nvGrpSpPr>
          <p:cNvPr name="Group 10" id="10"/>
          <p:cNvGrpSpPr/>
          <p:nvPr/>
        </p:nvGrpSpPr>
        <p:grpSpPr>
          <a:xfrm rot="0">
            <a:off x="16436960" y="8031904"/>
            <a:ext cx="562494" cy="562494"/>
            <a:chOff x="0" y="0"/>
            <a:chExt cx="749991" cy="749991"/>
          </a:xfrm>
        </p:grpSpPr>
        <p:grpSp>
          <p:nvGrpSpPr>
            <p:cNvPr name="Group 11" id="11"/>
            <p:cNvGrpSpPr/>
            <p:nvPr/>
          </p:nvGrpSpPr>
          <p:grpSpPr>
            <a:xfrm rot="0">
              <a:off x="0" y="0"/>
              <a:ext cx="749991" cy="7499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3" id="13"/>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14" id="14"/>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5" id="15"/>
          <p:cNvSpPr/>
          <p:nvPr/>
        </p:nvSpPr>
        <p:spPr>
          <a:xfrm flipH="false" flipV="false" rot="0">
            <a:off x="15937543" y="2447166"/>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254678" y="7665698"/>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TextBox 3" id="3"/>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4" id="4"/>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5" id="5"/>
          <p:cNvSpPr txBox="true"/>
          <p:nvPr/>
        </p:nvSpPr>
        <p:spPr>
          <a:xfrm rot="0">
            <a:off x="2505021" y="4513167"/>
            <a:ext cx="3649336" cy="9490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Traffic Keeps Increasing</a:t>
            </a:r>
          </a:p>
        </p:txBody>
      </p:sp>
      <p:sp>
        <p:nvSpPr>
          <p:cNvPr name="TextBox 6" id="6"/>
          <p:cNvSpPr txBox="true"/>
          <p:nvPr/>
        </p:nvSpPr>
        <p:spPr>
          <a:xfrm rot="0">
            <a:off x="2505021" y="7047198"/>
            <a:ext cx="3649336" cy="9490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Focus on New Keywords</a:t>
            </a:r>
          </a:p>
        </p:txBody>
      </p:sp>
      <p:sp>
        <p:nvSpPr>
          <p:cNvPr name="TextBox 7" id="7"/>
          <p:cNvSpPr txBox="true"/>
          <p:nvPr/>
        </p:nvSpPr>
        <p:spPr>
          <a:xfrm rot="0">
            <a:off x="7790946" y="4513167"/>
            <a:ext cx="3649336" cy="9490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More Backlinks Year Over Year</a:t>
            </a:r>
          </a:p>
        </p:txBody>
      </p:sp>
      <p:sp>
        <p:nvSpPr>
          <p:cNvPr name="TextBox 8" id="8"/>
          <p:cNvSpPr txBox="true"/>
          <p:nvPr/>
        </p:nvSpPr>
        <p:spPr>
          <a:xfrm rot="0">
            <a:off x="7790946" y="7047198"/>
            <a:ext cx="3649336" cy="14062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Keep Adding Linkable Content</a:t>
            </a:r>
          </a:p>
        </p:txBody>
      </p:sp>
      <p:grpSp>
        <p:nvGrpSpPr>
          <p:cNvPr name="Group 9" id="9"/>
          <p:cNvGrpSpPr/>
          <p:nvPr/>
        </p:nvGrpSpPr>
        <p:grpSpPr>
          <a:xfrm rot="0">
            <a:off x="1561793" y="4456017"/>
            <a:ext cx="721550" cy="7215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01</a:t>
              </a:r>
            </a:p>
          </p:txBody>
        </p:sp>
      </p:grpSp>
      <p:grpSp>
        <p:nvGrpSpPr>
          <p:cNvPr name="Group 12" id="12"/>
          <p:cNvGrpSpPr/>
          <p:nvPr/>
        </p:nvGrpSpPr>
        <p:grpSpPr>
          <a:xfrm rot="0">
            <a:off x="1561793" y="6990048"/>
            <a:ext cx="721550" cy="72155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01</a:t>
              </a:r>
            </a:p>
          </p:txBody>
        </p:sp>
      </p:grpSp>
      <p:grpSp>
        <p:nvGrpSpPr>
          <p:cNvPr name="Group 15" id="15"/>
          <p:cNvGrpSpPr/>
          <p:nvPr/>
        </p:nvGrpSpPr>
        <p:grpSpPr>
          <a:xfrm rot="0">
            <a:off x="6847718" y="4456017"/>
            <a:ext cx="721550" cy="72155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02</a:t>
              </a:r>
            </a:p>
          </p:txBody>
        </p:sp>
      </p:grpSp>
      <p:grpSp>
        <p:nvGrpSpPr>
          <p:cNvPr name="Group 18" id="18"/>
          <p:cNvGrpSpPr/>
          <p:nvPr/>
        </p:nvGrpSpPr>
        <p:grpSpPr>
          <a:xfrm rot="0">
            <a:off x="6847718" y="6990048"/>
            <a:ext cx="721550" cy="72155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02</a:t>
              </a:r>
            </a:p>
          </p:txBody>
        </p:sp>
      </p:grpSp>
      <p:sp>
        <p:nvSpPr>
          <p:cNvPr name="TextBox 21" id="21"/>
          <p:cNvSpPr txBox="true"/>
          <p:nvPr/>
        </p:nvSpPr>
        <p:spPr>
          <a:xfrm rot="0">
            <a:off x="13076871" y="4513167"/>
            <a:ext cx="3649336" cy="9490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More Valuable Content Added</a:t>
            </a:r>
          </a:p>
        </p:txBody>
      </p:sp>
      <p:sp>
        <p:nvSpPr>
          <p:cNvPr name="TextBox 22" id="22"/>
          <p:cNvSpPr txBox="true"/>
          <p:nvPr/>
        </p:nvSpPr>
        <p:spPr>
          <a:xfrm rot="0">
            <a:off x="13076871" y="7047198"/>
            <a:ext cx="3649336" cy="1406234"/>
          </a:xfrm>
          <a:prstGeom prst="rect">
            <a:avLst/>
          </a:prstGeom>
        </p:spPr>
        <p:txBody>
          <a:bodyPr anchor="t" rtlCol="false" tIns="0" lIns="0" bIns="0" rIns="0">
            <a:spAutoFit/>
          </a:bodyPr>
          <a:lstStyle/>
          <a:p>
            <a:pPr algn="l">
              <a:lnSpc>
                <a:spcPts val="3613"/>
              </a:lnSpc>
            </a:pPr>
            <a:r>
              <a:rPr lang="en-US" sz="3613">
                <a:solidFill>
                  <a:srgbClr val="FFFFFF"/>
                </a:solidFill>
                <a:latin typeface="Neue Machina Light"/>
                <a:ea typeface="Neue Machina Light"/>
                <a:cs typeface="Neue Machina Light"/>
                <a:sym typeface="Neue Machina Light"/>
              </a:rPr>
              <a:t>Focus on the Three Pillar Strategy</a:t>
            </a:r>
          </a:p>
        </p:txBody>
      </p:sp>
      <p:grpSp>
        <p:nvGrpSpPr>
          <p:cNvPr name="Group 23" id="23"/>
          <p:cNvGrpSpPr/>
          <p:nvPr/>
        </p:nvGrpSpPr>
        <p:grpSpPr>
          <a:xfrm rot="0">
            <a:off x="12133643" y="4456017"/>
            <a:ext cx="721550" cy="72155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03</a:t>
              </a:r>
            </a:p>
          </p:txBody>
        </p:sp>
      </p:grpSp>
      <p:grpSp>
        <p:nvGrpSpPr>
          <p:cNvPr name="Group 26" id="26"/>
          <p:cNvGrpSpPr/>
          <p:nvPr/>
        </p:nvGrpSpPr>
        <p:grpSpPr>
          <a:xfrm rot="0">
            <a:off x="12133643" y="6990048"/>
            <a:ext cx="721550" cy="72155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F6"/>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940"/>
                </a:lnSpc>
              </a:pPr>
              <a:r>
                <a:rPr lang="en-US" sz="2100">
                  <a:solidFill>
                    <a:srgbClr val="2F187B"/>
                  </a:solidFill>
                  <a:latin typeface="Montserrat Classic"/>
                  <a:ea typeface="Montserrat Classic"/>
                  <a:cs typeface="Montserrat Classic"/>
                  <a:sym typeface="Montserrat Classic"/>
                </a:rPr>
                <a:t>03</a:t>
              </a:r>
            </a:p>
          </p:txBody>
        </p:sp>
      </p:grpSp>
      <p:sp>
        <p:nvSpPr>
          <p:cNvPr name="TextBox 29" id="29"/>
          <p:cNvSpPr txBox="true"/>
          <p:nvPr/>
        </p:nvSpPr>
        <p:spPr>
          <a:xfrm rot="0">
            <a:off x="1561793" y="3701814"/>
            <a:ext cx="6676560" cy="318135"/>
          </a:xfrm>
          <a:prstGeom prst="rect">
            <a:avLst/>
          </a:prstGeom>
        </p:spPr>
        <p:txBody>
          <a:bodyPr anchor="t" rtlCol="false" tIns="0" lIns="0" bIns="0" rIns="0">
            <a:spAutoFit/>
          </a:bodyPr>
          <a:lstStyle/>
          <a:p>
            <a:pPr algn="l">
              <a:lnSpc>
                <a:spcPts val="2400"/>
              </a:lnSpc>
            </a:pPr>
            <a:r>
              <a:rPr lang="en-US" sz="2400" b="true">
                <a:solidFill>
                  <a:srgbClr val="FF69F6"/>
                </a:solidFill>
                <a:latin typeface="Montserrat Medium"/>
                <a:ea typeface="Montserrat Medium"/>
                <a:cs typeface="Montserrat Medium"/>
                <a:sym typeface="Montserrat Medium"/>
              </a:rPr>
              <a:t>What Has Happened</a:t>
            </a:r>
          </a:p>
        </p:txBody>
      </p:sp>
      <p:sp>
        <p:nvSpPr>
          <p:cNvPr name="TextBox 30" id="30"/>
          <p:cNvSpPr txBox="true"/>
          <p:nvPr/>
        </p:nvSpPr>
        <p:spPr>
          <a:xfrm rot="0">
            <a:off x="1561793" y="6309926"/>
            <a:ext cx="6676560" cy="318135"/>
          </a:xfrm>
          <a:prstGeom prst="rect">
            <a:avLst/>
          </a:prstGeom>
        </p:spPr>
        <p:txBody>
          <a:bodyPr anchor="t" rtlCol="false" tIns="0" lIns="0" bIns="0" rIns="0">
            <a:spAutoFit/>
          </a:bodyPr>
          <a:lstStyle/>
          <a:p>
            <a:pPr algn="l">
              <a:lnSpc>
                <a:spcPts val="2400"/>
              </a:lnSpc>
            </a:pPr>
            <a:r>
              <a:rPr lang="en-US" sz="2400" b="true">
                <a:solidFill>
                  <a:srgbClr val="FF69F6"/>
                </a:solidFill>
                <a:latin typeface="Montserrat Medium"/>
                <a:ea typeface="Montserrat Medium"/>
                <a:cs typeface="Montserrat Medium"/>
                <a:sym typeface="Montserrat Medium"/>
              </a:rPr>
              <a:t>What We'll Work On</a:t>
            </a:r>
          </a:p>
        </p:txBody>
      </p:sp>
      <p:sp>
        <p:nvSpPr>
          <p:cNvPr name="TextBox 31" id="31"/>
          <p:cNvSpPr txBox="true"/>
          <p:nvPr/>
        </p:nvSpPr>
        <p:spPr>
          <a:xfrm rot="0">
            <a:off x="-347036" y="1816061"/>
            <a:ext cx="8960671" cy="1238249"/>
          </a:xfrm>
          <a:prstGeom prst="rect">
            <a:avLst/>
          </a:prstGeom>
        </p:spPr>
        <p:txBody>
          <a:bodyPr anchor="t" rtlCol="false" tIns="0" lIns="0" bIns="0" rIns="0">
            <a:spAutoFit/>
          </a:bodyPr>
          <a:lstStyle/>
          <a:p>
            <a:pPr algn="l">
              <a:lnSpc>
                <a:spcPts val="8999"/>
              </a:lnSpc>
            </a:pPr>
            <a:r>
              <a:rPr lang="en-US" sz="9999" b="true">
                <a:solidFill>
                  <a:srgbClr val="FFFFFF">
                    <a:alpha val="19608"/>
                  </a:srgbClr>
                </a:solidFill>
                <a:latin typeface="Neue Machina Ultra-Bold"/>
                <a:ea typeface="Neue Machina Ultra-Bold"/>
                <a:cs typeface="Neue Machina Ultra-Bold"/>
                <a:sym typeface="Neue Machina Ultra-Bold"/>
              </a:rPr>
              <a:t>Summary</a:t>
            </a:r>
          </a:p>
        </p:txBody>
      </p:sp>
      <p:grpSp>
        <p:nvGrpSpPr>
          <p:cNvPr name="Group 32" id="32"/>
          <p:cNvGrpSpPr/>
          <p:nvPr/>
        </p:nvGrpSpPr>
        <p:grpSpPr>
          <a:xfrm rot="0">
            <a:off x="16436960" y="1987251"/>
            <a:ext cx="562494" cy="562494"/>
            <a:chOff x="0" y="0"/>
            <a:chExt cx="749991" cy="749991"/>
          </a:xfrm>
        </p:grpSpPr>
        <p:grpSp>
          <p:nvGrpSpPr>
            <p:cNvPr name="Group 33" id="33"/>
            <p:cNvGrpSpPr/>
            <p:nvPr/>
          </p:nvGrpSpPr>
          <p:grpSpPr>
            <a:xfrm rot="0">
              <a:off x="0" y="0"/>
              <a:ext cx="749991" cy="749991"/>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35" id="35"/>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36" id="36"/>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grpSp>
        <p:nvGrpSpPr>
          <p:cNvPr name="Group 2" id="2"/>
          <p:cNvGrpSpPr/>
          <p:nvPr/>
        </p:nvGrpSpPr>
        <p:grpSpPr>
          <a:xfrm rot="0">
            <a:off x="9432201" y="1515831"/>
            <a:ext cx="5298170" cy="431919"/>
            <a:chOff x="0" y="0"/>
            <a:chExt cx="7064226" cy="575892"/>
          </a:xfrm>
        </p:grpSpPr>
        <p:sp>
          <p:nvSpPr>
            <p:cNvPr name="TextBox 3" id="3"/>
            <p:cNvSpPr txBox="true"/>
            <p:nvPr/>
          </p:nvSpPr>
          <p:spPr>
            <a:xfrm rot="0">
              <a:off x="1349040" y="66675"/>
              <a:ext cx="5715186"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Backlink Profile</a:t>
              </a:r>
            </a:p>
          </p:txBody>
        </p:sp>
        <p:sp>
          <p:nvSpPr>
            <p:cNvPr name="TextBox 4" id="4"/>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01.</a:t>
              </a:r>
            </a:p>
          </p:txBody>
        </p:sp>
      </p:grpSp>
      <p:grpSp>
        <p:nvGrpSpPr>
          <p:cNvPr name="Group 5" id="5"/>
          <p:cNvGrpSpPr/>
          <p:nvPr/>
        </p:nvGrpSpPr>
        <p:grpSpPr>
          <a:xfrm rot="0">
            <a:off x="9432201" y="2723353"/>
            <a:ext cx="5557374" cy="509989"/>
            <a:chOff x="0" y="0"/>
            <a:chExt cx="7409832" cy="679985"/>
          </a:xfrm>
        </p:grpSpPr>
        <p:sp>
          <p:nvSpPr>
            <p:cNvPr name="TextBox 6" id="6"/>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02.</a:t>
              </a:r>
            </a:p>
          </p:txBody>
        </p:sp>
        <p:sp>
          <p:nvSpPr>
            <p:cNvPr name="TextBox 7" id="7"/>
            <p:cNvSpPr txBox="true"/>
            <p:nvPr/>
          </p:nvSpPr>
          <p:spPr>
            <a:xfrm rot="0">
              <a:off x="1349040" y="170768"/>
              <a:ext cx="6060792"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Customer Acquisition</a:t>
              </a:r>
            </a:p>
          </p:txBody>
        </p:sp>
      </p:grpSp>
      <p:grpSp>
        <p:nvGrpSpPr>
          <p:cNvPr name="Group 8" id="8"/>
          <p:cNvGrpSpPr/>
          <p:nvPr/>
        </p:nvGrpSpPr>
        <p:grpSpPr>
          <a:xfrm rot="0">
            <a:off x="9432201" y="4008944"/>
            <a:ext cx="5298170" cy="431919"/>
            <a:chOff x="0" y="0"/>
            <a:chExt cx="7064226" cy="575892"/>
          </a:xfrm>
        </p:grpSpPr>
        <p:sp>
          <p:nvSpPr>
            <p:cNvPr name="TextBox 9" id="9"/>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03.</a:t>
              </a:r>
            </a:p>
          </p:txBody>
        </p:sp>
        <p:sp>
          <p:nvSpPr>
            <p:cNvPr name="TextBox 10" id="10"/>
            <p:cNvSpPr txBox="true"/>
            <p:nvPr/>
          </p:nvSpPr>
          <p:spPr>
            <a:xfrm rot="0">
              <a:off x="1349040" y="66675"/>
              <a:ext cx="5715186"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Top Keywords</a:t>
              </a:r>
            </a:p>
          </p:txBody>
        </p:sp>
      </p:grpSp>
      <p:grpSp>
        <p:nvGrpSpPr>
          <p:cNvPr name="Group 11" id="11"/>
          <p:cNvGrpSpPr/>
          <p:nvPr/>
        </p:nvGrpSpPr>
        <p:grpSpPr>
          <a:xfrm rot="0">
            <a:off x="9432201" y="5216466"/>
            <a:ext cx="5557374" cy="431919"/>
            <a:chOff x="0" y="0"/>
            <a:chExt cx="7409832" cy="575892"/>
          </a:xfrm>
        </p:grpSpPr>
        <p:sp>
          <p:nvSpPr>
            <p:cNvPr name="TextBox 12" id="12"/>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04.</a:t>
              </a:r>
            </a:p>
          </p:txBody>
        </p:sp>
        <p:sp>
          <p:nvSpPr>
            <p:cNvPr name="TextBox 13" id="13"/>
            <p:cNvSpPr txBox="true"/>
            <p:nvPr/>
          </p:nvSpPr>
          <p:spPr>
            <a:xfrm rot="0">
              <a:off x="1349040" y="66675"/>
              <a:ext cx="6060792"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Our Goals</a:t>
              </a:r>
            </a:p>
          </p:txBody>
        </p:sp>
      </p:grpSp>
      <p:grpSp>
        <p:nvGrpSpPr>
          <p:cNvPr name="Group 14" id="14"/>
          <p:cNvGrpSpPr/>
          <p:nvPr/>
        </p:nvGrpSpPr>
        <p:grpSpPr>
          <a:xfrm rot="0">
            <a:off x="9432201" y="6423987"/>
            <a:ext cx="5557374" cy="431919"/>
            <a:chOff x="0" y="0"/>
            <a:chExt cx="7409832" cy="575892"/>
          </a:xfrm>
        </p:grpSpPr>
        <p:sp>
          <p:nvSpPr>
            <p:cNvPr name="TextBox 15" id="15"/>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05.</a:t>
              </a:r>
            </a:p>
          </p:txBody>
        </p:sp>
        <p:sp>
          <p:nvSpPr>
            <p:cNvPr name="TextBox 16" id="16"/>
            <p:cNvSpPr txBox="true"/>
            <p:nvPr/>
          </p:nvSpPr>
          <p:spPr>
            <a:xfrm rot="0">
              <a:off x="1349040" y="66675"/>
              <a:ext cx="6060792"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Our Strategy</a:t>
              </a:r>
            </a:p>
          </p:txBody>
        </p:sp>
      </p:grpSp>
      <p:grpSp>
        <p:nvGrpSpPr>
          <p:cNvPr name="Group 17" id="17"/>
          <p:cNvGrpSpPr/>
          <p:nvPr/>
        </p:nvGrpSpPr>
        <p:grpSpPr>
          <a:xfrm rot="0">
            <a:off x="9432201" y="7631509"/>
            <a:ext cx="5557374" cy="431919"/>
            <a:chOff x="0" y="0"/>
            <a:chExt cx="7409832" cy="575892"/>
          </a:xfrm>
        </p:grpSpPr>
        <p:sp>
          <p:nvSpPr>
            <p:cNvPr name="TextBox 18" id="18"/>
            <p:cNvSpPr txBox="true"/>
            <p:nvPr/>
          </p:nvSpPr>
          <p:spPr>
            <a:xfrm rot="0">
              <a:off x="0" y="76200"/>
              <a:ext cx="1114725" cy="445706"/>
            </a:xfrm>
            <a:prstGeom prst="rect">
              <a:avLst/>
            </a:prstGeom>
          </p:spPr>
          <p:txBody>
            <a:bodyPr anchor="t" rtlCol="false" tIns="0" lIns="0" bIns="0" rIns="0">
              <a:spAutoFit/>
            </a:bodyPr>
            <a:lstStyle/>
            <a:p>
              <a:pPr algn="l">
                <a:lnSpc>
                  <a:spcPts val="2370"/>
                </a:lnSpc>
              </a:pPr>
              <a:r>
                <a:rPr lang="en-US" sz="2634">
                  <a:solidFill>
                    <a:srgbClr val="FF69F6"/>
                  </a:solidFill>
                  <a:latin typeface="Montserrat Classic"/>
                  <a:ea typeface="Montserrat Classic"/>
                  <a:cs typeface="Montserrat Classic"/>
                  <a:sym typeface="Montserrat Classic"/>
                </a:rPr>
                <a:t>06.</a:t>
              </a:r>
            </a:p>
          </p:txBody>
        </p:sp>
        <p:sp>
          <p:nvSpPr>
            <p:cNvPr name="TextBox 19" id="19"/>
            <p:cNvSpPr txBox="true"/>
            <p:nvPr/>
          </p:nvSpPr>
          <p:spPr>
            <a:xfrm rot="0">
              <a:off x="1349040" y="66675"/>
              <a:ext cx="6060792" cy="509217"/>
            </a:xfrm>
            <a:prstGeom prst="rect">
              <a:avLst/>
            </a:prstGeom>
          </p:spPr>
          <p:txBody>
            <a:bodyPr anchor="t" rtlCol="false" tIns="0" lIns="0" bIns="0" rIns="0">
              <a:spAutoFit/>
            </a:bodyPr>
            <a:lstStyle/>
            <a:p>
              <a:pPr algn="l">
                <a:lnSpc>
                  <a:spcPts val="2552"/>
                </a:lnSpc>
              </a:pPr>
              <a:r>
                <a:rPr lang="en-US" sz="2836" b="true">
                  <a:solidFill>
                    <a:srgbClr val="FFFFFF"/>
                  </a:solidFill>
                  <a:latin typeface="Neue Machina Ultra-Bold"/>
                  <a:ea typeface="Neue Machina Ultra-Bold"/>
                  <a:cs typeface="Neue Machina Ultra-Bold"/>
                  <a:sym typeface="Neue Machina Ultra-Bold"/>
                </a:rPr>
                <a:t>Summary</a:t>
              </a:r>
            </a:p>
          </p:txBody>
        </p:sp>
      </p:grpSp>
      <p:sp>
        <p:nvSpPr>
          <p:cNvPr name="Freeform 20" id="20"/>
          <p:cNvSpPr/>
          <p:nvPr/>
        </p:nvSpPr>
        <p:spPr>
          <a:xfrm flipH="false" flipV="false" rot="0">
            <a:off x="0" y="914400"/>
            <a:ext cx="6820668" cy="9372600"/>
          </a:xfrm>
          <a:custGeom>
            <a:avLst/>
            <a:gdLst/>
            <a:ahLst/>
            <a:cxnLst/>
            <a:rect r="r" b="b" t="t" l="l"/>
            <a:pathLst>
              <a:path h="9372600" w="6820668">
                <a:moveTo>
                  <a:pt x="0" y="0"/>
                </a:moveTo>
                <a:lnTo>
                  <a:pt x="6820668" y="0"/>
                </a:lnTo>
                <a:lnTo>
                  <a:pt x="6820668" y="9372600"/>
                </a:lnTo>
                <a:lnTo>
                  <a:pt x="0" y="9372600"/>
                </a:lnTo>
                <a:lnTo>
                  <a:pt x="0" y="0"/>
                </a:lnTo>
                <a:close/>
              </a:path>
            </a:pathLst>
          </a:custGeom>
          <a:blipFill>
            <a:blip r:embed="rId2">
              <a:alphaModFix amt="60000"/>
            </a:blip>
            <a:stretch>
              <a:fillRect l="-127920" t="0" r="-16916" b="0"/>
            </a:stretch>
          </a:blipFill>
        </p:spPr>
      </p:sp>
      <p:sp>
        <p:nvSpPr>
          <p:cNvPr name="AutoShape 21" id="21"/>
          <p:cNvSpPr/>
          <p:nvPr/>
        </p:nvSpPr>
        <p:spPr>
          <a:xfrm rot="0">
            <a:off x="8077968" y="2345547"/>
            <a:ext cx="7357029" cy="0"/>
          </a:xfrm>
          <a:prstGeom prst="line">
            <a:avLst/>
          </a:prstGeom>
          <a:ln cap="flat" w="28575">
            <a:solidFill>
              <a:srgbClr val="FF69F6"/>
            </a:solidFill>
            <a:prstDash val="solid"/>
            <a:headEnd type="none" len="sm" w="sm"/>
            <a:tailEnd type="none" len="sm" w="sm"/>
          </a:ln>
        </p:spPr>
      </p:sp>
      <p:sp>
        <p:nvSpPr>
          <p:cNvPr name="AutoShape 22" id="22"/>
          <p:cNvSpPr/>
          <p:nvPr/>
        </p:nvSpPr>
        <p:spPr>
          <a:xfrm rot="0">
            <a:off x="8077968" y="3572985"/>
            <a:ext cx="7357029" cy="0"/>
          </a:xfrm>
          <a:prstGeom prst="line">
            <a:avLst/>
          </a:prstGeom>
          <a:ln cap="flat" w="28575">
            <a:solidFill>
              <a:srgbClr val="FF69F6"/>
            </a:solidFill>
            <a:prstDash val="solid"/>
            <a:headEnd type="none" len="sm" w="sm"/>
            <a:tailEnd type="none" len="sm" w="sm"/>
          </a:ln>
        </p:spPr>
      </p:sp>
      <p:sp>
        <p:nvSpPr>
          <p:cNvPr name="AutoShape 23" id="23"/>
          <p:cNvSpPr/>
          <p:nvPr/>
        </p:nvSpPr>
        <p:spPr>
          <a:xfrm rot="-5400000">
            <a:off x="3158876" y="5857816"/>
            <a:ext cx="9858256" cy="0"/>
          </a:xfrm>
          <a:prstGeom prst="line">
            <a:avLst/>
          </a:prstGeom>
          <a:ln cap="flat" w="28575">
            <a:solidFill>
              <a:srgbClr val="FF69F6"/>
            </a:solidFill>
            <a:prstDash val="solid"/>
            <a:headEnd type="none" len="sm" w="sm"/>
            <a:tailEnd type="none" len="sm" w="sm"/>
          </a:ln>
        </p:spPr>
      </p:sp>
      <p:grpSp>
        <p:nvGrpSpPr>
          <p:cNvPr name="Group 24" id="24"/>
          <p:cNvGrpSpPr/>
          <p:nvPr/>
        </p:nvGrpSpPr>
        <p:grpSpPr>
          <a:xfrm rot="0">
            <a:off x="16442128" y="8695806"/>
            <a:ext cx="562494" cy="562494"/>
            <a:chOff x="0" y="0"/>
            <a:chExt cx="749991" cy="749991"/>
          </a:xfrm>
        </p:grpSpPr>
        <p:grpSp>
          <p:nvGrpSpPr>
            <p:cNvPr name="Group 25" id="25"/>
            <p:cNvGrpSpPr/>
            <p:nvPr/>
          </p:nvGrpSpPr>
          <p:grpSpPr>
            <a:xfrm rot="0">
              <a:off x="0" y="0"/>
              <a:ext cx="749991" cy="749991"/>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27" id="27"/>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28" id="28"/>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AutoShape 29" id="29"/>
          <p:cNvSpPr/>
          <p:nvPr/>
        </p:nvSpPr>
        <p:spPr>
          <a:xfrm rot="0">
            <a:off x="-2872600" y="914400"/>
            <a:ext cx="24033200" cy="0"/>
          </a:xfrm>
          <a:prstGeom prst="line">
            <a:avLst/>
          </a:prstGeom>
          <a:ln cap="flat" w="28575">
            <a:solidFill>
              <a:srgbClr val="FF69F6"/>
            </a:solidFill>
            <a:prstDash val="solid"/>
            <a:headEnd type="none" len="sm" w="sm"/>
            <a:tailEnd type="none" len="sm" w="sm"/>
          </a:ln>
        </p:spPr>
      </p:sp>
      <p:sp>
        <p:nvSpPr>
          <p:cNvPr name="TextBox 30" id="30"/>
          <p:cNvSpPr txBox="true"/>
          <p:nvPr/>
        </p:nvSpPr>
        <p:spPr>
          <a:xfrm rot="0">
            <a:off x="1028700" y="369052"/>
            <a:ext cx="2914543" cy="233055"/>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31" id="31"/>
          <p:cNvSpPr txBox="true"/>
          <p:nvPr/>
        </p:nvSpPr>
        <p:spPr>
          <a:xfrm rot="0">
            <a:off x="13387951" y="369052"/>
            <a:ext cx="3871349" cy="233055"/>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32" id="32"/>
          <p:cNvSpPr/>
          <p:nvPr/>
        </p:nvSpPr>
        <p:spPr>
          <a:xfrm flipH="false" flipV="false" rot="0">
            <a:off x="17004622" y="1901271"/>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3" id="33"/>
          <p:cNvSpPr/>
          <p:nvPr/>
        </p:nvSpPr>
        <p:spPr>
          <a:xfrm flipH="false" flipV="false" rot="0">
            <a:off x="4793922" y="4176303"/>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34" id="34"/>
          <p:cNvSpPr/>
          <p:nvPr/>
        </p:nvSpPr>
        <p:spPr>
          <a:xfrm rot="0">
            <a:off x="8077968" y="4800422"/>
            <a:ext cx="7357029" cy="0"/>
          </a:xfrm>
          <a:prstGeom prst="line">
            <a:avLst/>
          </a:prstGeom>
          <a:ln cap="flat" w="28575">
            <a:solidFill>
              <a:srgbClr val="FF69F6"/>
            </a:solidFill>
            <a:prstDash val="solid"/>
            <a:headEnd type="none" len="sm" w="sm"/>
            <a:tailEnd type="none" len="sm" w="sm"/>
          </a:ln>
        </p:spPr>
      </p:sp>
      <p:sp>
        <p:nvSpPr>
          <p:cNvPr name="AutoShape 35" id="35"/>
          <p:cNvSpPr/>
          <p:nvPr/>
        </p:nvSpPr>
        <p:spPr>
          <a:xfrm rot="0">
            <a:off x="8077968" y="6027860"/>
            <a:ext cx="7357029" cy="0"/>
          </a:xfrm>
          <a:prstGeom prst="line">
            <a:avLst/>
          </a:prstGeom>
          <a:ln cap="flat" w="28575">
            <a:solidFill>
              <a:srgbClr val="FF69F6"/>
            </a:solidFill>
            <a:prstDash val="solid"/>
            <a:headEnd type="none" len="sm" w="sm"/>
            <a:tailEnd type="none" len="sm" w="sm"/>
          </a:ln>
        </p:spPr>
      </p:sp>
      <p:sp>
        <p:nvSpPr>
          <p:cNvPr name="AutoShape 36" id="36"/>
          <p:cNvSpPr/>
          <p:nvPr/>
        </p:nvSpPr>
        <p:spPr>
          <a:xfrm rot="0">
            <a:off x="8077968" y="7255297"/>
            <a:ext cx="7357029" cy="0"/>
          </a:xfrm>
          <a:prstGeom prst="line">
            <a:avLst/>
          </a:prstGeom>
          <a:ln cap="flat" w="28575">
            <a:solidFill>
              <a:srgbClr val="FF69F6"/>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921" t="-11007" r="-3399" b="-33420"/>
            </a:stretch>
          </a:blipFill>
        </p:spPr>
      </p:sp>
      <p:sp>
        <p:nvSpPr>
          <p:cNvPr name="TextBox 3" id="3"/>
          <p:cNvSpPr txBox="true"/>
          <p:nvPr/>
        </p:nvSpPr>
        <p:spPr>
          <a:xfrm rot="0">
            <a:off x="1028700" y="3520188"/>
            <a:ext cx="16496149" cy="1238249"/>
          </a:xfrm>
          <a:prstGeom prst="rect">
            <a:avLst/>
          </a:prstGeom>
        </p:spPr>
        <p:txBody>
          <a:bodyPr anchor="t" rtlCol="false" tIns="0" lIns="0" bIns="0" rIns="0">
            <a:spAutoFit/>
          </a:bodyPr>
          <a:lstStyle/>
          <a:p>
            <a:pPr algn="l">
              <a:lnSpc>
                <a:spcPts val="8999"/>
              </a:lnSpc>
            </a:pPr>
            <a:r>
              <a:rPr lang="en-US" sz="9999" b="true">
                <a:solidFill>
                  <a:srgbClr val="FFFFFF"/>
                </a:solidFill>
                <a:latin typeface="Neue Machina Ultra-Bold"/>
                <a:ea typeface="Neue Machina Ultra-Bold"/>
                <a:cs typeface="Neue Machina Ultra-Bold"/>
                <a:sym typeface="Neue Machina Ultra-Bold"/>
              </a:rPr>
              <a:t>Have Any Questions?</a:t>
            </a:r>
          </a:p>
        </p:txBody>
      </p:sp>
      <p:sp>
        <p:nvSpPr>
          <p:cNvPr name="AutoShape 4" id="4"/>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TextBox 5" id="5"/>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6" id="6"/>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grpSp>
        <p:nvGrpSpPr>
          <p:cNvPr name="Group 7" id="7"/>
          <p:cNvGrpSpPr/>
          <p:nvPr/>
        </p:nvGrpSpPr>
        <p:grpSpPr>
          <a:xfrm rot="0">
            <a:off x="13108649" y="7660514"/>
            <a:ext cx="3975353" cy="284899"/>
            <a:chOff x="0" y="0"/>
            <a:chExt cx="5300471" cy="379865"/>
          </a:xfrm>
        </p:grpSpPr>
        <p:sp>
          <p:nvSpPr>
            <p:cNvPr name="Freeform 8" id="8"/>
            <p:cNvSpPr/>
            <p:nvPr/>
          </p:nvSpPr>
          <p:spPr>
            <a:xfrm flipH="false" flipV="false" rot="0">
              <a:off x="0" y="80459"/>
              <a:ext cx="380802" cy="299406"/>
            </a:xfrm>
            <a:custGeom>
              <a:avLst/>
              <a:gdLst/>
              <a:ahLst/>
              <a:cxnLst/>
              <a:rect r="r" b="b" t="t" l="l"/>
              <a:pathLst>
                <a:path h="299406" w="380802">
                  <a:moveTo>
                    <a:pt x="0" y="0"/>
                  </a:moveTo>
                  <a:lnTo>
                    <a:pt x="380802" y="0"/>
                  </a:lnTo>
                  <a:lnTo>
                    <a:pt x="380802" y="299406"/>
                  </a:lnTo>
                  <a:lnTo>
                    <a:pt x="0" y="2994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625104" y="-38100"/>
              <a:ext cx="4675367" cy="399797"/>
            </a:xfrm>
            <a:prstGeom prst="rect">
              <a:avLst/>
            </a:prstGeom>
          </p:spPr>
          <p:txBody>
            <a:bodyPr anchor="t" rtlCol="false" tIns="0" lIns="0" bIns="0" rIns="0">
              <a:spAutoFit/>
            </a:bodyPr>
            <a:lstStyle/>
            <a:p>
              <a:pPr algn="l">
                <a:lnSpc>
                  <a:spcPts val="2573"/>
                </a:lnSpc>
              </a:pPr>
              <a:r>
                <a:rPr lang="en-US" sz="1799" b="true">
                  <a:solidFill>
                    <a:srgbClr val="E2E2DC"/>
                  </a:solidFill>
                  <a:latin typeface="Montserrat Medium"/>
                  <a:ea typeface="Montserrat Medium"/>
                  <a:cs typeface="Montserrat Medium"/>
                  <a:sym typeface="Montserrat Medium"/>
                </a:rPr>
                <a:t>hello@reallygreatsite.com</a:t>
              </a:r>
            </a:p>
          </p:txBody>
        </p:sp>
      </p:grpSp>
      <p:grpSp>
        <p:nvGrpSpPr>
          <p:cNvPr name="Group 10" id="10"/>
          <p:cNvGrpSpPr/>
          <p:nvPr/>
        </p:nvGrpSpPr>
        <p:grpSpPr>
          <a:xfrm rot="0">
            <a:off x="13108649" y="8129491"/>
            <a:ext cx="3297853" cy="312490"/>
            <a:chOff x="0" y="0"/>
            <a:chExt cx="4397138" cy="416654"/>
          </a:xfrm>
        </p:grpSpPr>
        <p:sp>
          <p:nvSpPr>
            <p:cNvPr name="Freeform 11" id="11"/>
            <p:cNvSpPr/>
            <p:nvPr/>
          </p:nvSpPr>
          <p:spPr>
            <a:xfrm flipH="false" flipV="false" rot="0">
              <a:off x="0" y="18270"/>
              <a:ext cx="398384" cy="398384"/>
            </a:xfrm>
            <a:custGeom>
              <a:avLst/>
              <a:gdLst/>
              <a:ahLst/>
              <a:cxnLst/>
              <a:rect r="r" b="b" t="t" l="l"/>
              <a:pathLst>
                <a:path h="398384" w="398384">
                  <a:moveTo>
                    <a:pt x="0" y="0"/>
                  </a:moveTo>
                  <a:lnTo>
                    <a:pt x="398384" y="0"/>
                  </a:lnTo>
                  <a:lnTo>
                    <a:pt x="398384" y="398384"/>
                  </a:lnTo>
                  <a:lnTo>
                    <a:pt x="0" y="3983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642685" y="-38100"/>
              <a:ext cx="3754453" cy="399797"/>
            </a:xfrm>
            <a:prstGeom prst="rect">
              <a:avLst/>
            </a:prstGeom>
          </p:spPr>
          <p:txBody>
            <a:bodyPr anchor="t" rtlCol="false" tIns="0" lIns="0" bIns="0" rIns="0">
              <a:spAutoFit/>
            </a:bodyPr>
            <a:lstStyle/>
            <a:p>
              <a:pPr algn="l">
                <a:lnSpc>
                  <a:spcPts val="2573"/>
                </a:lnSpc>
              </a:pPr>
              <a:r>
                <a:rPr lang="en-US" sz="1799" b="true">
                  <a:solidFill>
                    <a:srgbClr val="E2E2DC"/>
                  </a:solidFill>
                  <a:latin typeface="Montserrat Medium"/>
                  <a:ea typeface="Montserrat Medium"/>
                  <a:cs typeface="Montserrat Medium"/>
                  <a:sym typeface="Montserrat Medium"/>
                </a:rPr>
                <a:t>123-456-7890</a:t>
              </a:r>
            </a:p>
          </p:txBody>
        </p:sp>
      </p:grpSp>
      <p:sp>
        <p:nvSpPr>
          <p:cNvPr name="TextBox 13" id="13"/>
          <p:cNvSpPr txBox="true"/>
          <p:nvPr/>
        </p:nvSpPr>
        <p:spPr>
          <a:xfrm rot="0">
            <a:off x="8960671" y="7297063"/>
            <a:ext cx="2845323" cy="266700"/>
          </a:xfrm>
          <a:prstGeom prst="rect">
            <a:avLst/>
          </a:prstGeom>
        </p:spPr>
        <p:txBody>
          <a:bodyPr anchor="t" rtlCol="false" tIns="0" lIns="0" bIns="0" rIns="0">
            <a:spAutoFit/>
          </a:bodyPr>
          <a:lstStyle/>
          <a:p>
            <a:pPr algn="l">
              <a:lnSpc>
                <a:spcPts val="2159"/>
              </a:lnSpc>
            </a:pPr>
            <a:r>
              <a:rPr lang="en-US" sz="1799" b="true">
                <a:solidFill>
                  <a:srgbClr val="E2E2DC"/>
                </a:solidFill>
                <a:latin typeface="Montserrat Medium"/>
                <a:ea typeface="Montserrat Medium"/>
                <a:cs typeface="Montserrat Medium"/>
                <a:sym typeface="Montserrat Medium"/>
              </a:rPr>
              <a:t>@reallygreatsite</a:t>
            </a:r>
          </a:p>
        </p:txBody>
      </p:sp>
      <p:sp>
        <p:nvSpPr>
          <p:cNvPr name="TextBox 14" id="14"/>
          <p:cNvSpPr txBox="true"/>
          <p:nvPr/>
        </p:nvSpPr>
        <p:spPr>
          <a:xfrm rot="0">
            <a:off x="8976298" y="8203857"/>
            <a:ext cx="2829696" cy="266700"/>
          </a:xfrm>
          <a:prstGeom prst="rect">
            <a:avLst/>
          </a:prstGeom>
        </p:spPr>
        <p:txBody>
          <a:bodyPr anchor="t" rtlCol="false" tIns="0" lIns="0" bIns="0" rIns="0">
            <a:spAutoFit/>
          </a:bodyPr>
          <a:lstStyle/>
          <a:p>
            <a:pPr algn="l">
              <a:lnSpc>
                <a:spcPts val="2159"/>
              </a:lnSpc>
            </a:pPr>
            <a:r>
              <a:rPr lang="en-US" sz="1799" b="true">
                <a:solidFill>
                  <a:srgbClr val="E2E2DC"/>
                </a:solidFill>
                <a:latin typeface="Montserrat Medium"/>
                <a:ea typeface="Montserrat Medium"/>
                <a:cs typeface="Montserrat Medium"/>
                <a:sym typeface="Montserrat Medium"/>
              </a:rPr>
              <a:t>@reallygreatsite</a:t>
            </a:r>
          </a:p>
        </p:txBody>
      </p:sp>
      <p:sp>
        <p:nvSpPr>
          <p:cNvPr name="TextBox 15" id="15"/>
          <p:cNvSpPr txBox="true"/>
          <p:nvPr/>
        </p:nvSpPr>
        <p:spPr>
          <a:xfrm rot="0">
            <a:off x="8970366" y="7762132"/>
            <a:ext cx="2835628" cy="266700"/>
          </a:xfrm>
          <a:prstGeom prst="rect">
            <a:avLst/>
          </a:prstGeom>
        </p:spPr>
        <p:txBody>
          <a:bodyPr anchor="t" rtlCol="false" tIns="0" lIns="0" bIns="0" rIns="0">
            <a:spAutoFit/>
          </a:bodyPr>
          <a:lstStyle/>
          <a:p>
            <a:pPr algn="l">
              <a:lnSpc>
                <a:spcPts val="2159"/>
              </a:lnSpc>
            </a:pPr>
            <a:r>
              <a:rPr lang="en-US" sz="1799" b="true">
                <a:solidFill>
                  <a:srgbClr val="E2E2DC"/>
                </a:solidFill>
                <a:latin typeface="Montserrat Medium"/>
                <a:ea typeface="Montserrat Medium"/>
                <a:cs typeface="Montserrat Medium"/>
                <a:sym typeface="Montserrat Medium"/>
              </a:rPr>
              <a:t>@reallygreatsite</a:t>
            </a:r>
          </a:p>
        </p:txBody>
      </p:sp>
      <p:sp>
        <p:nvSpPr>
          <p:cNvPr name="Freeform 16" id="16"/>
          <p:cNvSpPr/>
          <p:nvPr/>
        </p:nvSpPr>
        <p:spPr>
          <a:xfrm flipH="false" flipV="false" rot="0">
            <a:off x="13108649" y="7164514"/>
            <a:ext cx="315983" cy="315983"/>
          </a:xfrm>
          <a:custGeom>
            <a:avLst/>
            <a:gdLst/>
            <a:ahLst/>
            <a:cxnLst/>
            <a:rect r="r" b="b" t="t" l="l"/>
            <a:pathLst>
              <a:path h="315983" w="315983">
                <a:moveTo>
                  <a:pt x="0" y="0"/>
                </a:moveTo>
                <a:lnTo>
                  <a:pt x="315982" y="0"/>
                </a:lnTo>
                <a:lnTo>
                  <a:pt x="315982" y="315983"/>
                </a:lnTo>
                <a:lnTo>
                  <a:pt x="0" y="315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13577476" y="7171124"/>
            <a:ext cx="3506525" cy="309372"/>
          </a:xfrm>
          <a:prstGeom prst="rect">
            <a:avLst/>
          </a:prstGeom>
        </p:spPr>
        <p:txBody>
          <a:bodyPr anchor="t" rtlCol="false" tIns="0" lIns="0" bIns="0" rIns="0">
            <a:spAutoFit/>
          </a:bodyPr>
          <a:lstStyle/>
          <a:p>
            <a:pPr algn="l">
              <a:lnSpc>
                <a:spcPts val="2573"/>
              </a:lnSpc>
            </a:pPr>
            <a:r>
              <a:rPr lang="en-US" sz="1799">
                <a:solidFill>
                  <a:srgbClr val="E2E2DC"/>
                </a:solidFill>
                <a:latin typeface="Montserrat"/>
                <a:ea typeface="Montserrat"/>
                <a:cs typeface="Montserrat"/>
                <a:sym typeface="Montserrat"/>
              </a:rPr>
              <a:t>reallygreatsite.com</a:t>
            </a:r>
          </a:p>
        </p:txBody>
      </p:sp>
      <p:sp>
        <p:nvSpPr>
          <p:cNvPr name="TextBox 18" id="18"/>
          <p:cNvSpPr txBox="true"/>
          <p:nvPr/>
        </p:nvSpPr>
        <p:spPr>
          <a:xfrm rot="0">
            <a:off x="8960671" y="6463412"/>
            <a:ext cx="3793701" cy="336552"/>
          </a:xfrm>
          <a:prstGeom prst="rect">
            <a:avLst/>
          </a:prstGeom>
        </p:spPr>
        <p:txBody>
          <a:bodyPr anchor="t" rtlCol="false" tIns="0" lIns="0" bIns="0" rIns="0">
            <a:spAutoFit/>
          </a:bodyPr>
          <a:lstStyle/>
          <a:p>
            <a:pPr algn="l">
              <a:lnSpc>
                <a:spcPts val="2675"/>
              </a:lnSpc>
            </a:pPr>
            <a:r>
              <a:rPr lang="en-US" sz="2500" b="true">
                <a:solidFill>
                  <a:srgbClr val="FF69F6"/>
                </a:solidFill>
                <a:latin typeface="Montserrat Medium"/>
                <a:ea typeface="Montserrat Medium"/>
                <a:cs typeface="Montserrat Medium"/>
                <a:sym typeface="Montserrat Medium"/>
              </a:rPr>
              <a:t>Let's Keep in Touch</a:t>
            </a:r>
          </a:p>
        </p:txBody>
      </p:sp>
      <p:sp>
        <p:nvSpPr>
          <p:cNvPr name="Freeform 19" id="19"/>
          <p:cNvSpPr/>
          <p:nvPr/>
        </p:nvSpPr>
        <p:spPr>
          <a:xfrm flipH="false" flipV="false" rot="0">
            <a:off x="1028700" y="6425312"/>
            <a:ext cx="6208149" cy="6147231"/>
          </a:xfrm>
          <a:custGeom>
            <a:avLst/>
            <a:gdLst/>
            <a:ahLst/>
            <a:cxnLst/>
            <a:rect r="r" b="b" t="t" l="l"/>
            <a:pathLst>
              <a:path h="6147231" w="6208149">
                <a:moveTo>
                  <a:pt x="0" y="0"/>
                </a:moveTo>
                <a:lnTo>
                  <a:pt x="6208149" y="0"/>
                </a:lnTo>
                <a:lnTo>
                  <a:pt x="6208149" y="6147231"/>
                </a:lnTo>
                <a:lnTo>
                  <a:pt x="0" y="6147231"/>
                </a:lnTo>
                <a:lnTo>
                  <a:pt x="0" y="0"/>
                </a:lnTo>
                <a:close/>
              </a:path>
            </a:pathLst>
          </a:custGeom>
          <a:blipFill>
            <a:blip r:embed="rId9">
              <a:alphaModFix amt="60000"/>
            </a:blip>
            <a:stretch>
              <a:fillRect l="-34812" t="0" r="-34812" b="0"/>
            </a:stretch>
          </a:blipFill>
        </p:spPr>
      </p:sp>
      <p:sp>
        <p:nvSpPr>
          <p:cNvPr name="AutoShape 20" id="20"/>
          <p:cNvSpPr/>
          <p:nvPr/>
        </p:nvSpPr>
        <p:spPr>
          <a:xfrm rot="0">
            <a:off x="-1127523" y="6425312"/>
            <a:ext cx="8364372" cy="0"/>
          </a:xfrm>
          <a:prstGeom prst="line">
            <a:avLst/>
          </a:prstGeom>
          <a:ln cap="flat" w="38100">
            <a:solidFill>
              <a:srgbClr val="FF69F6"/>
            </a:solidFill>
            <a:prstDash val="solid"/>
            <a:headEnd type="none" len="sm" w="sm"/>
            <a:tailEnd type="none" len="sm" w="sm"/>
          </a:ln>
        </p:spPr>
      </p:sp>
      <p:sp>
        <p:nvSpPr>
          <p:cNvPr name="AutoShape 21" id="21"/>
          <p:cNvSpPr/>
          <p:nvPr/>
        </p:nvSpPr>
        <p:spPr>
          <a:xfrm rot="-5400000">
            <a:off x="3054663" y="10588448"/>
            <a:ext cx="8364372" cy="0"/>
          </a:xfrm>
          <a:prstGeom prst="line">
            <a:avLst/>
          </a:prstGeom>
          <a:ln cap="flat" w="38100">
            <a:solidFill>
              <a:srgbClr val="FF69F6"/>
            </a:solidFill>
            <a:prstDash val="solid"/>
            <a:headEnd type="none" len="sm" w="sm"/>
            <a:tailEnd type="none" len="sm" w="sm"/>
          </a:ln>
        </p:spPr>
      </p:sp>
      <p:sp>
        <p:nvSpPr>
          <p:cNvPr name="TextBox 22" id="22"/>
          <p:cNvSpPr txBox="true"/>
          <p:nvPr/>
        </p:nvSpPr>
        <p:spPr>
          <a:xfrm rot="0">
            <a:off x="1028700" y="2754978"/>
            <a:ext cx="6676560" cy="318135"/>
          </a:xfrm>
          <a:prstGeom prst="rect">
            <a:avLst/>
          </a:prstGeom>
        </p:spPr>
        <p:txBody>
          <a:bodyPr anchor="t" rtlCol="false" tIns="0" lIns="0" bIns="0" rIns="0">
            <a:spAutoFit/>
          </a:bodyPr>
          <a:lstStyle/>
          <a:p>
            <a:pPr algn="l">
              <a:lnSpc>
                <a:spcPts val="2400"/>
              </a:lnSpc>
            </a:pPr>
            <a:r>
              <a:rPr lang="en-US" sz="2400">
                <a:solidFill>
                  <a:srgbClr val="FF69F6"/>
                </a:solidFill>
                <a:latin typeface="Montserrat"/>
                <a:ea typeface="Montserrat"/>
                <a:cs typeface="Montserrat"/>
                <a:sym typeface="Montserrat"/>
              </a:rPr>
              <a:t>That's It!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160" t="-12213" r="-4160" b="-32213"/>
            </a:stretch>
          </a:blipFill>
        </p:spPr>
      </p:sp>
      <p:sp>
        <p:nvSpPr>
          <p:cNvPr name="AutoShape 3" id="3"/>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TextBox 4" id="4"/>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5" id="5"/>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6" id="6"/>
          <p:cNvSpPr txBox="true"/>
          <p:nvPr/>
        </p:nvSpPr>
        <p:spPr>
          <a:xfrm rot="0">
            <a:off x="1154332" y="2112768"/>
            <a:ext cx="15319178" cy="809625"/>
          </a:xfrm>
          <a:prstGeom prst="rect">
            <a:avLst/>
          </a:prstGeom>
        </p:spPr>
        <p:txBody>
          <a:bodyPr anchor="t" rtlCol="false" tIns="0" lIns="0" bIns="0" rIns="0">
            <a:spAutoFit/>
          </a:bodyPr>
          <a:lstStyle/>
          <a:p>
            <a:pPr algn="l">
              <a:lnSpc>
                <a:spcPts val="6000"/>
              </a:lnSpc>
            </a:pPr>
            <a:r>
              <a:rPr lang="en-US" sz="6000" b="true">
                <a:solidFill>
                  <a:srgbClr val="FFFFFF"/>
                </a:solidFill>
                <a:latin typeface="Neue Machina Ultra-Bold"/>
                <a:ea typeface="Neue Machina Ultra-Bold"/>
                <a:cs typeface="Neue Machina Ultra-Bold"/>
                <a:sym typeface="Neue Machina Ultra-Bold"/>
              </a:rPr>
              <a:t>Current Backlink Profile</a:t>
            </a:r>
          </a:p>
        </p:txBody>
      </p:sp>
      <p:pic>
        <p:nvPicPr>
          <p:cNvPr name="Picture 7" id="7"/>
          <p:cNvPicPr>
            <a:picLocks noChangeAspect="true"/>
          </p:cNvPicPr>
          <p:nvPr/>
        </p:nvPicPr>
        <p:blipFill>
          <a:blip r:embed="rId3"/>
          <a:stretch>
            <a:fillRect/>
          </a:stretch>
        </p:blipFill>
        <p:spPr>
          <a:xfrm rot="0">
            <a:off x="1051096" y="3324575"/>
            <a:ext cx="4661122" cy="4661122"/>
          </a:xfrm>
          <a:prstGeom prst="rect">
            <a:avLst/>
          </a:prstGeom>
        </p:spPr>
      </p:pic>
      <p:pic>
        <p:nvPicPr>
          <p:cNvPr name="Picture 8" id="8"/>
          <p:cNvPicPr>
            <a:picLocks noChangeAspect="true"/>
          </p:cNvPicPr>
          <p:nvPr/>
        </p:nvPicPr>
        <p:blipFill>
          <a:blip r:embed="rId4"/>
          <a:stretch>
            <a:fillRect/>
          </a:stretch>
        </p:blipFill>
        <p:spPr>
          <a:xfrm rot="0">
            <a:off x="6813439" y="3324575"/>
            <a:ext cx="4661122" cy="4661122"/>
          </a:xfrm>
          <a:prstGeom prst="rect">
            <a:avLst/>
          </a:prstGeom>
        </p:spPr>
      </p:pic>
      <p:pic>
        <p:nvPicPr>
          <p:cNvPr name="Picture 9" id="9"/>
          <p:cNvPicPr>
            <a:picLocks noChangeAspect="true"/>
          </p:cNvPicPr>
          <p:nvPr/>
        </p:nvPicPr>
        <p:blipFill>
          <a:blip r:embed="rId5"/>
          <a:stretch>
            <a:fillRect/>
          </a:stretch>
        </p:blipFill>
        <p:spPr>
          <a:xfrm rot="0">
            <a:off x="12574132" y="3324575"/>
            <a:ext cx="4661122" cy="4661122"/>
          </a:xfrm>
          <a:prstGeom prst="rect">
            <a:avLst/>
          </a:prstGeom>
        </p:spPr>
      </p:pic>
      <p:sp>
        <p:nvSpPr>
          <p:cNvPr name="TextBox 10" id="10"/>
          <p:cNvSpPr txBox="true"/>
          <p:nvPr/>
        </p:nvSpPr>
        <p:spPr>
          <a:xfrm rot="0">
            <a:off x="1417079" y="8035421"/>
            <a:ext cx="3906712" cy="790575"/>
          </a:xfrm>
          <a:prstGeom prst="rect">
            <a:avLst/>
          </a:prstGeom>
        </p:spPr>
        <p:txBody>
          <a:bodyPr anchor="t" rtlCol="false" tIns="0" lIns="0" bIns="0" rIns="0">
            <a:spAutoFit/>
          </a:bodyPr>
          <a:lstStyle/>
          <a:p>
            <a:pPr algn="ctr">
              <a:lnSpc>
                <a:spcPts val="3000"/>
              </a:lnSpc>
            </a:pPr>
            <a:r>
              <a:rPr lang="en-US" sz="3000">
                <a:solidFill>
                  <a:srgbClr val="FFFFFF"/>
                </a:solidFill>
                <a:latin typeface="Neue Machina Light"/>
                <a:ea typeface="Neue Machina Light"/>
                <a:cs typeface="Neue Machina Light"/>
                <a:sym typeface="Neue Machina Light"/>
              </a:rPr>
              <a:t>DA 60+</a:t>
            </a:r>
          </a:p>
          <a:p>
            <a:pPr algn="ctr">
              <a:lnSpc>
                <a:spcPts val="3000"/>
              </a:lnSpc>
            </a:pPr>
            <a:r>
              <a:rPr lang="en-US" sz="3000">
                <a:solidFill>
                  <a:srgbClr val="FFFFFF"/>
                </a:solidFill>
                <a:latin typeface="Neue Machina Light"/>
                <a:ea typeface="Neue Machina Light"/>
                <a:cs typeface="Neue Machina Light"/>
                <a:sym typeface="Neue Machina Light"/>
              </a:rPr>
              <a:t>Backlinks</a:t>
            </a:r>
          </a:p>
        </p:txBody>
      </p:sp>
      <p:sp>
        <p:nvSpPr>
          <p:cNvPr name="TextBox 11" id="11"/>
          <p:cNvSpPr txBox="true"/>
          <p:nvPr/>
        </p:nvSpPr>
        <p:spPr>
          <a:xfrm rot="0">
            <a:off x="2489589" y="5447174"/>
            <a:ext cx="1761692" cy="581024"/>
          </a:xfrm>
          <a:prstGeom prst="rect">
            <a:avLst/>
          </a:prstGeom>
        </p:spPr>
        <p:txBody>
          <a:bodyPr anchor="t" rtlCol="false" tIns="0" lIns="0" bIns="0" rIns="0">
            <a:spAutoFit/>
          </a:bodyPr>
          <a:lstStyle/>
          <a:p>
            <a:pPr algn="ctr">
              <a:lnSpc>
                <a:spcPts val="4499"/>
              </a:lnSpc>
            </a:pPr>
            <a:r>
              <a:rPr lang="en-US" sz="4499" b="true">
                <a:solidFill>
                  <a:srgbClr val="FFFFFF"/>
                </a:solidFill>
                <a:latin typeface="Montserrat Semi-Bold"/>
                <a:ea typeface="Montserrat Semi-Bold"/>
                <a:cs typeface="Montserrat Semi-Bold"/>
                <a:sym typeface="Montserrat Semi-Bold"/>
              </a:rPr>
              <a:t>1566</a:t>
            </a:r>
          </a:p>
        </p:txBody>
      </p:sp>
      <p:sp>
        <p:nvSpPr>
          <p:cNvPr name="TextBox 12" id="12"/>
          <p:cNvSpPr txBox="true"/>
          <p:nvPr/>
        </p:nvSpPr>
        <p:spPr>
          <a:xfrm rot="0">
            <a:off x="8251932" y="5447174"/>
            <a:ext cx="1761692" cy="581024"/>
          </a:xfrm>
          <a:prstGeom prst="rect">
            <a:avLst/>
          </a:prstGeom>
        </p:spPr>
        <p:txBody>
          <a:bodyPr anchor="t" rtlCol="false" tIns="0" lIns="0" bIns="0" rIns="0">
            <a:spAutoFit/>
          </a:bodyPr>
          <a:lstStyle/>
          <a:p>
            <a:pPr algn="ctr">
              <a:lnSpc>
                <a:spcPts val="4499"/>
              </a:lnSpc>
            </a:pPr>
            <a:r>
              <a:rPr lang="en-US" sz="4499" b="true">
                <a:solidFill>
                  <a:srgbClr val="FFFFFF"/>
                </a:solidFill>
                <a:latin typeface="Montserrat Semi-Bold"/>
                <a:ea typeface="Montserrat Semi-Bold"/>
                <a:cs typeface="Montserrat Semi-Bold"/>
                <a:sym typeface="Montserrat Semi-Bold"/>
              </a:rPr>
              <a:t>2544</a:t>
            </a:r>
          </a:p>
        </p:txBody>
      </p:sp>
      <p:sp>
        <p:nvSpPr>
          <p:cNvPr name="TextBox 13" id="13"/>
          <p:cNvSpPr txBox="true"/>
          <p:nvPr/>
        </p:nvSpPr>
        <p:spPr>
          <a:xfrm rot="0">
            <a:off x="14012625" y="5447174"/>
            <a:ext cx="1761692" cy="581024"/>
          </a:xfrm>
          <a:prstGeom prst="rect">
            <a:avLst/>
          </a:prstGeom>
        </p:spPr>
        <p:txBody>
          <a:bodyPr anchor="t" rtlCol="false" tIns="0" lIns="0" bIns="0" rIns="0">
            <a:spAutoFit/>
          </a:bodyPr>
          <a:lstStyle/>
          <a:p>
            <a:pPr algn="ctr">
              <a:lnSpc>
                <a:spcPts val="4499"/>
              </a:lnSpc>
            </a:pPr>
            <a:r>
              <a:rPr lang="en-US" sz="4499" b="true">
                <a:solidFill>
                  <a:srgbClr val="FFFFFF"/>
                </a:solidFill>
                <a:latin typeface="Montserrat Semi-Bold"/>
                <a:ea typeface="Montserrat Semi-Bold"/>
                <a:cs typeface="Montserrat Semi-Bold"/>
                <a:sym typeface="Montserrat Semi-Bold"/>
              </a:rPr>
              <a:t>4110</a:t>
            </a:r>
          </a:p>
        </p:txBody>
      </p:sp>
      <p:sp>
        <p:nvSpPr>
          <p:cNvPr name="TextBox 14" id="14"/>
          <p:cNvSpPr txBox="true"/>
          <p:nvPr/>
        </p:nvSpPr>
        <p:spPr>
          <a:xfrm rot="0">
            <a:off x="7201866" y="8035421"/>
            <a:ext cx="3906712" cy="790575"/>
          </a:xfrm>
          <a:prstGeom prst="rect">
            <a:avLst/>
          </a:prstGeom>
        </p:spPr>
        <p:txBody>
          <a:bodyPr anchor="t" rtlCol="false" tIns="0" lIns="0" bIns="0" rIns="0">
            <a:spAutoFit/>
          </a:bodyPr>
          <a:lstStyle/>
          <a:p>
            <a:pPr algn="ctr">
              <a:lnSpc>
                <a:spcPts val="3000"/>
              </a:lnSpc>
            </a:pPr>
            <a:r>
              <a:rPr lang="en-US" sz="3000">
                <a:solidFill>
                  <a:srgbClr val="FFFFFF"/>
                </a:solidFill>
                <a:latin typeface="Neue Machina Light"/>
                <a:ea typeface="Neue Machina Light"/>
                <a:cs typeface="Neue Machina Light"/>
                <a:sym typeface="Neue Machina Light"/>
              </a:rPr>
              <a:t>Up to DA 40</a:t>
            </a:r>
          </a:p>
          <a:p>
            <a:pPr algn="ctr">
              <a:lnSpc>
                <a:spcPts val="3000"/>
              </a:lnSpc>
            </a:pPr>
            <a:r>
              <a:rPr lang="en-US" sz="3000">
                <a:solidFill>
                  <a:srgbClr val="FFFFFF"/>
                </a:solidFill>
                <a:latin typeface="Neue Machina Light"/>
                <a:ea typeface="Neue Machina Light"/>
                <a:cs typeface="Neue Machina Light"/>
                <a:sym typeface="Neue Machina Light"/>
              </a:rPr>
              <a:t>Backlinks</a:t>
            </a:r>
          </a:p>
        </p:txBody>
      </p:sp>
      <p:sp>
        <p:nvSpPr>
          <p:cNvPr name="TextBox 15" id="15"/>
          <p:cNvSpPr txBox="true"/>
          <p:nvPr/>
        </p:nvSpPr>
        <p:spPr>
          <a:xfrm rot="0">
            <a:off x="12986653" y="8035421"/>
            <a:ext cx="3906712" cy="790575"/>
          </a:xfrm>
          <a:prstGeom prst="rect">
            <a:avLst/>
          </a:prstGeom>
        </p:spPr>
        <p:txBody>
          <a:bodyPr anchor="t" rtlCol="false" tIns="0" lIns="0" bIns="0" rIns="0">
            <a:spAutoFit/>
          </a:bodyPr>
          <a:lstStyle/>
          <a:p>
            <a:pPr algn="ctr">
              <a:lnSpc>
                <a:spcPts val="3000"/>
              </a:lnSpc>
            </a:pPr>
            <a:r>
              <a:rPr lang="en-US" sz="3000">
                <a:solidFill>
                  <a:srgbClr val="FFFFFF"/>
                </a:solidFill>
                <a:latin typeface="Neue Machina Light"/>
                <a:ea typeface="Neue Machina Light"/>
                <a:cs typeface="Neue Machina Light"/>
                <a:sym typeface="Neue Machina Light"/>
              </a:rPr>
              <a:t>Total</a:t>
            </a:r>
          </a:p>
          <a:p>
            <a:pPr algn="ctr">
              <a:lnSpc>
                <a:spcPts val="3000"/>
              </a:lnSpc>
            </a:pPr>
            <a:r>
              <a:rPr lang="en-US" sz="3000">
                <a:solidFill>
                  <a:srgbClr val="FFFFFF"/>
                </a:solidFill>
                <a:latin typeface="Neue Machina Light"/>
                <a:ea typeface="Neue Machina Light"/>
                <a:cs typeface="Neue Machina Light"/>
                <a:sym typeface="Neue Machina Light"/>
              </a:rPr>
              <a:t>Backlinks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5" id="5"/>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6" id="6"/>
          <p:cNvSpPr txBox="true"/>
          <p:nvPr/>
        </p:nvSpPr>
        <p:spPr>
          <a:xfrm rot="0">
            <a:off x="1154332" y="1841413"/>
            <a:ext cx="10595026" cy="809625"/>
          </a:xfrm>
          <a:prstGeom prst="rect">
            <a:avLst/>
          </a:prstGeom>
        </p:spPr>
        <p:txBody>
          <a:bodyPr anchor="t" rtlCol="false" tIns="0" lIns="0" bIns="0" rIns="0">
            <a:spAutoFit/>
          </a:bodyPr>
          <a:lstStyle/>
          <a:p>
            <a:pPr algn="l">
              <a:lnSpc>
                <a:spcPts val="6000"/>
              </a:lnSpc>
            </a:pPr>
            <a:r>
              <a:rPr lang="en-US" sz="6000" b="true">
                <a:solidFill>
                  <a:srgbClr val="2F187B"/>
                </a:solidFill>
                <a:latin typeface="Neue Machina Ultra-Bold"/>
                <a:ea typeface="Neue Machina Ultra-Bold"/>
                <a:cs typeface="Neue Machina Ultra-Bold"/>
                <a:sym typeface="Neue Machina Ultra-Bold"/>
              </a:rPr>
              <a:t>Customer Acquisition</a:t>
            </a:r>
          </a:p>
        </p:txBody>
      </p:sp>
      <p:pic>
        <p:nvPicPr>
          <p:cNvPr name="Picture 7" id="7"/>
          <p:cNvPicPr>
            <a:picLocks noChangeAspect="true"/>
          </p:cNvPicPr>
          <p:nvPr/>
        </p:nvPicPr>
        <p:blipFill>
          <a:blip r:embed="rId3"/>
          <a:stretch>
            <a:fillRect/>
          </a:stretch>
        </p:blipFill>
        <p:spPr>
          <a:xfrm rot="0">
            <a:off x="1010663" y="2250958"/>
            <a:ext cx="16266674" cy="8353373"/>
          </a:xfrm>
          <a:prstGeom prst="rect">
            <a:avLst/>
          </a:prstGeom>
        </p:spPr>
      </p:pic>
      <p:sp>
        <p:nvSpPr>
          <p:cNvPr name="TextBox 8" id="8"/>
          <p:cNvSpPr txBox="true"/>
          <p:nvPr/>
        </p:nvSpPr>
        <p:spPr>
          <a:xfrm rot="0">
            <a:off x="14040418" y="2077633"/>
            <a:ext cx="3218882" cy="318135"/>
          </a:xfrm>
          <a:prstGeom prst="rect">
            <a:avLst/>
          </a:prstGeom>
        </p:spPr>
        <p:txBody>
          <a:bodyPr anchor="t" rtlCol="false" tIns="0" lIns="0" bIns="0" rIns="0">
            <a:spAutoFit/>
          </a:bodyPr>
          <a:lstStyle/>
          <a:p>
            <a:pPr algn="r">
              <a:lnSpc>
                <a:spcPts val="2400"/>
              </a:lnSpc>
            </a:pPr>
            <a:r>
              <a:rPr lang="en-US" sz="2400">
                <a:solidFill>
                  <a:srgbClr val="FF69F6"/>
                </a:solidFill>
                <a:latin typeface="Montserrat"/>
                <a:ea typeface="Montserrat"/>
                <a:cs typeface="Montserrat"/>
                <a:sym typeface="Montserrat"/>
              </a:rPr>
              <a:t>2022 Statistics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grpSp>
        <p:nvGrpSpPr>
          <p:cNvPr name="Group 5" id="5"/>
          <p:cNvGrpSpPr/>
          <p:nvPr/>
        </p:nvGrpSpPr>
        <p:grpSpPr>
          <a:xfrm rot="0">
            <a:off x="1028700" y="3568312"/>
            <a:ext cx="16230600" cy="818096"/>
            <a:chOff x="0" y="0"/>
            <a:chExt cx="4274726" cy="215466"/>
          </a:xfrm>
        </p:grpSpPr>
        <p:sp>
          <p:nvSpPr>
            <p:cNvPr name="Freeform 6" id="6"/>
            <p:cNvSpPr/>
            <p:nvPr/>
          </p:nvSpPr>
          <p:spPr>
            <a:xfrm flipH="false" flipV="false" rot="0">
              <a:off x="0" y="0"/>
              <a:ext cx="4274726" cy="215466"/>
            </a:xfrm>
            <a:custGeom>
              <a:avLst/>
              <a:gdLst/>
              <a:ahLst/>
              <a:cxnLst/>
              <a:rect r="r" b="b" t="t" l="l"/>
              <a:pathLst>
                <a:path h="215466" w="4274726">
                  <a:moveTo>
                    <a:pt x="0" y="0"/>
                  </a:moveTo>
                  <a:lnTo>
                    <a:pt x="4274726" y="0"/>
                  </a:lnTo>
                  <a:lnTo>
                    <a:pt x="4274726" y="215466"/>
                  </a:lnTo>
                  <a:lnTo>
                    <a:pt x="0" y="215466"/>
                  </a:lnTo>
                  <a:close/>
                </a:path>
              </a:pathLst>
            </a:custGeom>
            <a:solidFill>
              <a:srgbClr val="FFFFFF"/>
            </a:solidFill>
          </p:spPr>
        </p:sp>
        <p:sp>
          <p:nvSpPr>
            <p:cNvPr name="TextBox 7" id="7"/>
            <p:cNvSpPr txBox="true"/>
            <p:nvPr/>
          </p:nvSpPr>
          <p:spPr>
            <a:xfrm>
              <a:off x="0" y="-28575"/>
              <a:ext cx="4274726" cy="244041"/>
            </a:xfrm>
            <a:prstGeom prst="rect">
              <a:avLst/>
            </a:prstGeom>
          </p:spPr>
          <p:txBody>
            <a:bodyPr anchor="ctr" rtlCol="false" tIns="50800" lIns="50800" bIns="50800" rIns="50800"/>
            <a:lstStyle/>
            <a:p>
              <a:pPr algn="ctr">
                <a:lnSpc>
                  <a:spcPts val="1960"/>
                </a:lnSpc>
              </a:pPr>
            </a:p>
          </p:txBody>
        </p:sp>
      </p:grpSp>
      <p:sp>
        <p:nvSpPr>
          <p:cNvPr name="TextBox 8" id="8"/>
          <p:cNvSpPr txBox="true"/>
          <p:nvPr/>
        </p:nvSpPr>
        <p:spPr>
          <a:xfrm rot="0">
            <a:off x="1154332" y="2006212"/>
            <a:ext cx="10850385" cy="809625"/>
          </a:xfrm>
          <a:prstGeom prst="rect">
            <a:avLst/>
          </a:prstGeom>
        </p:spPr>
        <p:txBody>
          <a:bodyPr anchor="t" rtlCol="false" tIns="0" lIns="0" bIns="0" rIns="0">
            <a:spAutoFit/>
          </a:bodyPr>
          <a:lstStyle/>
          <a:p>
            <a:pPr algn="l">
              <a:lnSpc>
                <a:spcPts val="6000"/>
              </a:lnSpc>
            </a:pPr>
            <a:r>
              <a:rPr lang="en-US" sz="6000" b="true">
                <a:solidFill>
                  <a:srgbClr val="FFFFFF"/>
                </a:solidFill>
                <a:latin typeface="Neue Machina Ultra-Bold"/>
                <a:ea typeface="Neue Machina Ultra-Bold"/>
                <a:cs typeface="Neue Machina Ultra-Bold"/>
                <a:sym typeface="Neue Machina Ultra-Bold"/>
              </a:rPr>
              <a:t>Current Top Keywords</a:t>
            </a:r>
          </a:p>
        </p:txBody>
      </p:sp>
      <p:sp>
        <p:nvSpPr>
          <p:cNvPr name="TextBox 9" id="9"/>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10" id="10"/>
          <p:cNvSpPr txBox="true"/>
          <p:nvPr/>
        </p:nvSpPr>
        <p:spPr>
          <a:xfrm rot="0">
            <a:off x="1154332"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Keyword</a:t>
            </a:r>
          </a:p>
        </p:txBody>
      </p:sp>
      <p:sp>
        <p:nvSpPr>
          <p:cNvPr name="TextBox 11" id="11"/>
          <p:cNvSpPr txBox="true"/>
          <p:nvPr/>
        </p:nvSpPr>
        <p:spPr>
          <a:xfrm rot="0">
            <a:off x="1154332" y="465428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Creative Studio</a:t>
            </a:r>
          </a:p>
        </p:txBody>
      </p:sp>
      <p:sp>
        <p:nvSpPr>
          <p:cNvPr name="TextBox 12" id="12"/>
          <p:cNvSpPr txBox="true"/>
          <p:nvPr/>
        </p:nvSpPr>
        <p:spPr>
          <a:xfrm rot="0">
            <a:off x="1154332" y="5343258"/>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Branding Studio</a:t>
            </a:r>
          </a:p>
        </p:txBody>
      </p:sp>
      <p:sp>
        <p:nvSpPr>
          <p:cNvPr name="TextBox 13" id="13"/>
          <p:cNvSpPr txBox="true"/>
          <p:nvPr/>
        </p:nvSpPr>
        <p:spPr>
          <a:xfrm rot="0">
            <a:off x="5214870" y="465428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33</a:t>
            </a:r>
          </a:p>
        </p:txBody>
      </p:sp>
      <p:sp>
        <p:nvSpPr>
          <p:cNvPr name="TextBox 14" id="14"/>
          <p:cNvSpPr txBox="true"/>
          <p:nvPr/>
        </p:nvSpPr>
        <p:spPr>
          <a:xfrm rot="0">
            <a:off x="5214870" y="5343258"/>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15</a:t>
            </a:r>
          </a:p>
        </p:txBody>
      </p:sp>
      <p:sp>
        <p:nvSpPr>
          <p:cNvPr name="TextBox 15" id="15"/>
          <p:cNvSpPr txBox="true"/>
          <p:nvPr/>
        </p:nvSpPr>
        <p:spPr>
          <a:xfrm rot="0">
            <a:off x="5214870"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Rank</a:t>
            </a:r>
          </a:p>
        </p:txBody>
      </p:sp>
      <p:sp>
        <p:nvSpPr>
          <p:cNvPr name="TextBox 16" id="16"/>
          <p:cNvSpPr txBox="true"/>
          <p:nvPr/>
        </p:nvSpPr>
        <p:spPr>
          <a:xfrm rot="0">
            <a:off x="9052883"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Traffic</a:t>
            </a:r>
          </a:p>
        </p:txBody>
      </p:sp>
      <p:sp>
        <p:nvSpPr>
          <p:cNvPr name="TextBox 17" id="17"/>
          <p:cNvSpPr txBox="true"/>
          <p:nvPr/>
        </p:nvSpPr>
        <p:spPr>
          <a:xfrm rot="0">
            <a:off x="13002159" y="3855122"/>
            <a:ext cx="3857064" cy="349251"/>
          </a:xfrm>
          <a:prstGeom prst="rect">
            <a:avLst/>
          </a:prstGeom>
        </p:spPr>
        <p:txBody>
          <a:bodyPr anchor="t" rtlCol="false" tIns="0" lIns="0" bIns="0" rIns="0">
            <a:spAutoFit/>
          </a:bodyPr>
          <a:lstStyle/>
          <a:p>
            <a:pPr algn="ctr">
              <a:lnSpc>
                <a:spcPts val="2500"/>
              </a:lnSpc>
            </a:pPr>
            <a:r>
              <a:rPr lang="en-US" sz="2500">
                <a:solidFill>
                  <a:srgbClr val="FF69F6"/>
                </a:solidFill>
                <a:latin typeface="Neue Machina Light"/>
                <a:ea typeface="Neue Machina Light"/>
                <a:cs typeface="Neue Machina Light"/>
                <a:sym typeface="Neue Machina Light"/>
              </a:rPr>
              <a:t>CPC</a:t>
            </a:r>
          </a:p>
        </p:txBody>
      </p:sp>
      <p:sp>
        <p:nvSpPr>
          <p:cNvPr name="TextBox 18" id="18"/>
          <p:cNvSpPr txBox="true"/>
          <p:nvPr/>
        </p:nvSpPr>
        <p:spPr>
          <a:xfrm rot="0">
            <a:off x="9052883" y="465428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4500+</a:t>
            </a:r>
          </a:p>
        </p:txBody>
      </p:sp>
      <p:sp>
        <p:nvSpPr>
          <p:cNvPr name="TextBox 19" id="19"/>
          <p:cNvSpPr txBox="true"/>
          <p:nvPr/>
        </p:nvSpPr>
        <p:spPr>
          <a:xfrm rot="0">
            <a:off x="9052883" y="5343258"/>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2500+</a:t>
            </a:r>
          </a:p>
        </p:txBody>
      </p:sp>
      <p:sp>
        <p:nvSpPr>
          <p:cNvPr name="TextBox 20" id="20"/>
          <p:cNvSpPr txBox="true"/>
          <p:nvPr/>
        </p:nvSpPr>
        <p:spPr>
          <a:xfrm rot="0">
            <a:off x="13002159" y="465428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$2.1</a:t>
            </a:r>
          </a:p>
        </p:txBody>
      </p:sp>
      <p:sp>
        <p:nvSpPr>
          <p:cNvPr name="TextBox 21" id="21"/>
          <p:cNvSpPr txBox="true"/>
          <p:nvPr/>
        </p:nvSpPr>
        <p:spPr>
          <a:xfrm rot="0">
            <a:off x="13002159" y="5343258"/>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$1.5</a:t>
            </a:r>
          </a:p>
        </p:txBody>
      </p:sp>
      <p:sp>
        <p:nvSpPr>
          <p:cNvPr name="TextBox 22" id="22"/>
          <p:cNvSpPr txBox="true"/>
          <p:nvPr/>
        </p:nvSpPr>
        <p:spPr>
          <a:xfrm rot="0">
            <a:off x="1154332" y="6032234"/>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Logo Design</a:t>
            </a:r>
          </a:p>
        </p:txBody>
      </p:sp>
      <p:sp>
        <p:nvSpPr>
          <p:cNvPr name="TextBox 23" id="23"/>
          <p:cNvSpPr txBox="true"/>
          <p:nvPr/>
        </p:nvSpPr>
        <p:spPr>
          <a:xfrm rot="0">
            <a:off x="5214870" y="6032234"/>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2</a:t>
            </a:r>
          </a:p>
        </p:txBody>
      </p:sp>
      <p:sp>
        <p:nvSpPr>
          <p:cNvPr name="TextBox 24" id="24"/>
          <p:cNvSpPr txBox="true"/>
          <p:nvPr/>
        </p:nvSpPr>
        <p:spPr>
          <a:xfrm rot="0">
            <a:off x="9052883" y="6032234"/>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44200+</a:t>
            </a:r>
          </a:p>
        </p:txBody>
      </p:sp>
      <p:sp>
        <p:nvSpPr>
          <p:cNvPr name="TextBox 25" id="25"/>
          <p:cNvSpPr txBox="true"/>
          <p:nvPr/>
        </p:nvSpPr>
        <p:spPr>
          <a:xfrm rot="0">
            <a:off x="13002159" y="6032234"/>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$8.1</a:t>
            </a:r>
          </a:p>
        </p:txBody>
      </p:sp>
      <p:sp>
        <p:nvSpPr>
          <p:cNvPr name="TextBox 26" id="26"/>
          <p:cNvSpPr txBox="true"/>
          <p:nvPr/>
        </p:nvSpPr>
        <p:spPr>
          <a:xfrm rot="0">
            <a:off x="1154332" y="6721210"/>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Webdesign in NY</a:t>
            </a:r>
          </a:p>
        </p:txBody>
      </p:sp>
      <p:sp>
        <p:nvSpPr>
          <p:cNvPr name="TextBox 27" id="27"/>
          <p:cNvSpPr txBox="true"/>
          <p:nvPr/>
        </p:nvSpPr>
        <p:spPr>
          <a:xfrm rot="0">
            <a:off x="5214870" y="6721210"/>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6</a:t>
            </a:r>
          </a:p>
        </p:txBody>
      </p:sp>
      <p:sp>
        <p:nvSpPr>
          <p:cNvPr name="TextBox 28" id="28"/>
          <p:cNvSpPr txBox="true"/>
          <p:nvPr/>
        </p:nvSpPr>
        <p:spPr>
          <a:xfrm rot="0">
            <a:off x="9052883" y="6721210"/>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34600+</a:t>
            </a:r>
          </a:p>
        </p:txBody>
      </p:sp>
      <p:sp>
        <p:nvSpPr>
          <p:cNvPr name="TextBox 29" id="29"/>
          <p:cNvSpPr txBox="true"/>
          <p:nvPr/>
        </p:nvSpPr>
        <p:spPr>
          <a:xfrm rot="0">
            <a:off x="13002159" y="6721210"/>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$6.1</a:t>
            </a:r>
          </a:p>
        </p:txBody>
      </p:sp>
      <p:sp>
        <p:nvSpPr>
          <p:cNvPr name="TextBox 30" id="30"/>
          <p:cNvSpPr txBox="true"/>
          <p:nvPr/>
        </p:nvSpPr>
        <p:spPr>
          <a:xfrm rot="0">
            <a:off x="1154332" y="7410186"/>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Branding System</a:t>
            </a:r>
          </a:p>
        </p:txBody>
      </p:sp>
      <p:sp>
        <p:nvSpPr>
          <p:cNvPr name="TextBox 31" id="31"/>
          <p:cNvSpPr txBox="true"/>
          <p:nvPr/>
        </p:nvSpPr>
        <p:spPr>
          <a:xfrm rot="0">
            <a:off x="5214870" y="7410186"/>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58</a:t>
            </a:r>
          </a:p>
        </p:txBody>
      </p:sp>
      <p:sp>
        <p:nvSpPr>
          <p:cNvPr name="TextBox 32" id="32"/>
          <p:cNvSpPr txBox="true"/>
          <p:nvPr/>
        </p:nvSpPr>
        <p:spPr>
          <a:xfrm rot="0">
            <a:off x="9052883" y="7410186"/>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1300+</a:t>
            </a:r>
          </a:p>
        </p:txBody>
      </p:sp>
      <p:sp>
        <p:nvSpPr>
          <p:cNvPr name="TextBox 33" id="33"/>
          <p:cNvSpPr txBox="true"/>
          <p:nvPr/>
        </p:nvSpPr>
        <p:spPr>
          <a:xfrm rot="0">
            <a:off x="13002159" y="7410186"/>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$1.2</a:t>
            </a:r>
          </a:p>
        </p:txBody>
      </p:sp>
      <p:sp>
        <p:nvSpPr>
          <p:cNvPr name="TextBox 34" id="34"/>
          <p:cNvSpPr txBox="true"/>
          <p:nvPr/>
        </p:nvSpPr>
        <p:spPr>
          <a:xfrm rot="0">
            <a:off x="1154332" y="809916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Website Design</a:t>
            </a:r>
          </a:p>
        </p:txBody>
      </p:sp>
      <p:sp>
        <p:nvSpPr>
          <p:cNvPr name="TextBox 35" id="35"/>
          <p:cNvSpPr txBox="true"/>
          <p:nvPr/>
        </p:nvSpPr>
        <p:spPr>
          <a:xfrm rot="0">
            <a:off x="5214870" y="809916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3</a:t>
            </a:r>
          </a:p>
        </p:txBody>
      </p:sp>
      <p:sp>
        <p:nvSpPr>
          <p:cNvPr name="TextBox 36" id="36"/>
          <p:cNvSpPr txBox="true"/>
          <p:nvPr/>
        </p:nvSpPr>
        <p:spPr>
          <a:xfrm rot="0">
            <a:off x="9052883" y="809916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50500+</a:t>
            </a:r>
          </a:p>
        </p:txBody>
      </p:sp>
      <p:sp>
        <p:nvSpPr>
          <p:cNvPr name="TextBox 37" id="37"/>
          <p:cNvSpPr txBox="true"/>
          <p:nvPr/>
        </p:nvSpPr>
        <p:spPr>
          <a:xfrm rot="0">
            <a:off x="13002159" y="8099162"/>
            <a:ext cx="3857064" cy="260351"/>
          </a:xfrm>
          <a:prstGeom prst="rect">
            <a:avLst/>
          </a:prstGeom>
        </p:spPr>
        <p:txBody>
          <a:bodyPr anchor="t" rtlCol="false" tIns="0" lIns="0" bIns="0" rIns="0">
            <a:spAutoFit/>
          </a:bodyPr>
          <a:lstStyle/>
          <a:p>
            <a:pPr algn="ctr">
              <a:lnSpc>
                <a:spcPts val="2000"/>
              </a:lnSpc>
            </a:pPr>
            <a:r>
              <a:rPr lang="en-US" sz="2000">
                <a:solidFill>
                  <a:srgbClr val="FFFFFF"/>
                </a:solidFill>
                <a:latin typeface="Montserrat"/>
                <a:ea typeface="Montserrat"/>
                <a:cs typeface="Montserrat"/>
                <a:sym typeface="Montserrat"/>
              </a:rPr>
              <a:t>$9.4</a:t>
            </a:r>
          </a:p>
        </p:txBody>
      </p:sp>
      <p:grpSp>
        <p:nvGrpSpPr>
          <p:cNvPr name="Group 38" id="38"/>
          <p:cNvGrpSpPr/>
          <p:nvPr/>
        </p:nvGrpSpPr>
        <p:grpSpPr>
          <a:xfrm rot="0">
            <a:off x="16493705" y="1975839"/>
            <a:ext cx="765595" cy="765595"/>
            <a:chOff x="0" y="0"/>
            <a:chExt cx="1020794" cy="1020794"/>
          </a:xfrm>
        </p:grpSpPr>
        <p:grpSp>
          <p:nvGrpSpPr>
            <p:cNvPr name="Group 39" id="39"/>
            <p:cNvGrpSpPr/>
            <p:nvPr/>
          </p:nvGrpSpPr>
          <p:grpSpPr>
            <a:xfrm rot="0">
              <a:off x="0" y="0"/>
              <a:ext cx="1020794" cy="102079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1400"/>
                  </a:lnSpc>
                </a:pPr>
              </a:p>
            </p:txBody>
          </p:sp>
        </p:grpSp>
        <p:sp>
          <p:nvSpPr>
            <p:cNvPr name="Freeform 42" id="42"/>
            <p:cNvSpPr/>
            <p:nvPr/>
          </p:nvSpPr>
          <p:spPr>
            <a:xfrm flipH="false" flipV="false" rot="-10800000">
              <a:off x="395172" y="253605"/>
              <a:ext cx="309434" cy="513583"/>
            </a:xfrm>
            <a:custGeom>
              <a:avLst/>
              <a:gdLst/>
              <a:ahLst/>
              <a:cxnLst/>
              <a:rect r="r" b="b" t="t" l="l"/>
              <a:pathLst>
                <a:path h="513583" w="309434">
                  <a:moveTo>
                    <a:pt x="0" y="0"/>
                  </a:moveTo>
                  <a:lnTo>
                    <a:pt x="309434" y="0"/>
                  </a:lnTo>
                  <a:lnTo>
                    <a:pt x="309434" y="513583"/>
                  </a:lnTo>
                  <a:lnTo>
                    <a:pt x="0" y="5135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AutoShape 43" id="43"/>
          <p:cNvSpPr/>
          <p:nvPr/>
        </p:nvSpPr>
        <p:spPr>
          <a:xfrm rot="-5400000">
            <a:off x="2150393" y="7621942"/>
            <a:ext cx="6490118" cy="0"/>
          </a:xfrm>
          <a:prstGeom prst="line">
            <a:avLst/>
          </a:prstGeom>
          <a:ln cap="flat" w="19050">
            <a:solidFill>
              <a:srgbClr val="FF69F6"/>
            </a:solidFill>
            <a:prstDash val="solid"/>
            <a:headEnd type="none" len="sm" w="sm"/>
            <a:tailEnd type="none" len="sm" w="sm"/>
          </a:ln>
        </p:spPr>
      </p:sp>
      <p:sp>
        <p:nvSpPr>
          <p:cNvPr name="AutoShape 44" id="44"/>
          <p:cNvSpPr/>
          <p:nvPr/>
        </p:nvSpPr>
        <p:spPr>
          <a:xfrm rot="-5400000">
            <a:off x="5706087" y="7621942"/>
            <a:ext cx="6490118" cy="0"/>
          </a:xfrm>
          <a:prstGeom prst="line">
            <a:avLst/>
          </a:prstGeom>
          <a:ln cap="flat" w="19050">
            <a:solidFill>
              <a:srgbClr val="FF69F6"/>
            </a:solidFill>
            <a:prstDash val="solid"/>
            <a:headEnd type="none" len="sm" w="sm"/>
            <a:tailEnd type="none" len="sm" w="sm"/>
          </a:ln>
        </p:spPr>
      </p:sp>
      <p:sp>
        <p:nvSpPr>
          <p:cNvPr name="AutoShape 45" id="45"/>
          <p:cNvSpPr/>
          <p:nvPr/>
        </p:nvSpPr>
        <p:spPr>
          <a:xfrm rot="-5400000">
            <a:off x="9747575" y="7621942"/>
            <a:ext cx="6490118" cy="0"/>
          </a:xfrm>
          <a:prstGeom prst="line">
            <a:avLst/>
          </a:prstGeom>
          <a:ln cap="flat" w="19050">
            <a:solidFill>
              <a:srgbClr val="FF69F6"/>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Freeform 2" id="2"/>
          <p:cNvSpPr/>
          <p:nvPr/>
        </p:nvSpPr>
        <p:spPr>
          <a:xfrm flipH="false" flipV="false" rot="0">
            <a:off x="6613813" y="942975"/>
            <a:ext cx="11161780" cy="8401050"/>
          </a:xfrm>
          <a:custGeom>
            <a:avLst/>
            <a:gdLst/>
            <a:ahLst/>
            <a:cxnLst/>
            <a:rect r="r" b="b" t="t" l="l"/>
            <a:pathLst>
              <a:path h="8401050" w="11161780">
                <a:moveTo>
                  <a:pt x="0" y="0"/>
                </a:moveTo>
                <a:lnTo>
                  <a:pt x="11161780" y="0"/>
                </a:lnTo>
                <a:lnTo>
                  <a:pt x="11161780" y="8401050"/>
                </a:lnTo>
                <a:lnTo>
                  <a:pt x="0" y="8401050"/>
                </a:lnTo>
                <a:lnTo>
                  <a:pt x="0" y="0"/>
                </a:lnTo>
                <a:close/>
              </a:path>
            </a:pathLst>
          </a:custGeom>
          <a:blipFill>
            <a:blip r:embed="rId2">
              <a:alphaModFix amt="50000"/>
            </a:blip>
            <a:stretch>
              <a:fillRect l="-13017" t="-5782" r="-13017" b="-5782"/>
            </a:stretch>
          </a:blipFill>
        </p:spPr>
      </p:sp>
      <p:grpSp>
        <p:nvGrpSpPr>
          <p:cNvPr name="Group 3" id="3"/>
          <p:cNvGrpSpPr/>
          <p:nvPr/>
        </p:nvGrpSpPr>
        <p:grpSpPr>
          <a:xfrm rot="-2909507">
            <a:off x="15939997" y="6788698"/>
            <a:ext cx="4696006" cy="5110655"/>
            <a:chOff x="0" y="0"/>
            <a:chExt cx="1236808" cy="1346016"/>
          </a:xfrm>
        </p:grpSpPr>
        <p:sp>
          <p:nvSpPr>
            <p:cNvPr name="Freeform 4" id="4"/>
            <p:cNvSpPr/>
            <p:nvPr/>
          </p:nvSpPr>
          <p:spPr>
            <a:xfrm flipH="false" flipV="false" rot="0">
              <a:off x="0" y="0"/>
              <a:ext cx="1236808" cy="1346016"/>
            </a:xfrm>
            <a:custGeom>
              <a:avLst/>
              <a:gdLst/>
              <a:ahLst/>
              <a:cxnLst/>
              <a:rect r="r" b="b" t="t" l="l"/>
              <a:pathLst>
                <a:path h="1346016" w="1236808">
                  <a:moveTo>
                    <a:pt x="0" y="0"/>
                  </a:moveTo>
                  <a:lnTo>
                    <a:pt x="1236808" y="0"/>
                  </a:lnTo>
                  <a:lnTo>
                    <a:pt x="1236808" y="1346016"/>
                  </a:lnTo>
                  <a:lnTo>
                    <a:pt x="0" y="1346016"/>
                  </a:lnTo>
                  <a:close/>
                </a:path>
              </a:pathLst>
            </a:custGeom>
            <a:solidFill>
              <a:srgbClr val="2F187B"/>
            </a:solidFill>
          </p:spPr>
        </p:sp>
        <p:sp>
          <p:nvSpPr>
            <p:cNvPr name="TextBox 5" id="5"/>
            <p:cNvSpPr txBox="true"/>
            <p:nvPr/>
          </p:nvSpPr>
          <p:spPr>
            <a:xfrm>
              <a:off x="0" y="-28575"/>
              <a:ext cx="1236808" cy="1374591"/>
            </a:xfrm>
            <a:prstGeom prst="rect">
              <a:avLst/>
            </a:prstGeom>
          </p:spPr>
          <p:txBody>
            <a:bodyPr anchor="ctr" rtlCol="false" tIns="50800" lIns="50800" bIns="50800" rIns="50800"/>
            <a:lstStyle/>
            <a:p>
              <a:pPr algn="ctr">
                <a:lnSpc>
                  <a:spcPts val="1960"/>
                </a:lnSpc>
              </a:pPr>
            </a:p>
          </p:txBody>
        </p:sp>
      </p:grpSp>
      <p:sp>
        <p:nvSpPr>
          <p:cNvPr name="TextBox 6" id="6"/>
          <p:cNvSpPr txBox="true"/>
          <p:nvPr/>
        </p:nvSpPr>
        <p:spPr>
          <a:xfrm rot="0">
            <a:off x="2006102" y="4660356"/>
            <a:ext cx="8598326" cy="1238249"/>
          </a:xfrm>
          <a:prstGeom prst="rect">
            <a:avLst/>
          </a:prstGeom>
        </p:spPr>
        <p:txBody>
          <a:bodyPr anchor="t" rtlCol="false" tIns="0" lIns="0" bIns="0" rIns="0">
            <a:spAutoFit/>
          </a:bodyPr>
          <a:lstStyle/>
          <a:p>
            <a:pPr algn="l">
              <a:lnSpc>
                <a:spcPts val="8999"/>
              </a:lnSpc>
            </a:pPr>
            <a:r>
              <a:rPr lang="en-US" sz="9999" b="true">
                <a:solidFill>
                  <a:srgbClr val="FFFFFF"/>
                </a:solidFill>
                <a:latin typeface="Neue Machina Ultra-Bold"/>
                <a:ea typeface="Neue Machina Ultra-Bold"/>
                <a:cs typeface="Neue Machina Ultra-Bold"/>
                <a:sym typeface="Neue Machina Ultra-Bold"/>
              </a:rPr>
              <a:t>Our Goals</a:t>
            </a:r>
          </a:p>
        </p:txBody>
      </p:sp>
      <p:sp>
        <p:nvSpPr>
          <p:cNvPr name="AutoShape 7" id="7"/>
          <p:cNvSpPr/>
          <p:nvPr/>
        </p:nvSpPr>
        <p:spPr>
          <a:xfrm rot="0">
            <a:off x="-2872600" y="914400"/>
            <a:ext cx="24033200" cy="0"/>
          </a:xfrm>
          <a:prstGeom prst="line">
            <a:avLst/>
          </a:prstGeom>
          <a:ln cap="flat" w="28575">
            <a:solidFill>
              <a:srgbClr val="FF69F6"/>
            </a:solidFill>
            <a:prstDash val="solid"/>
            <a:headEnd type="none" len="sm" w="sm"/>
            <a:tailEnd type="none" len="sm" w="sm"/>
          </a:ln>
        </p:spPr>
      </p:sp>
      <p:sp>
        <p:nvSpPr>
          <p:cNvPr name="TextBox 8" id="8"/>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9" id="9"/>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grpSp>
        <p:nvGrpSpPr>
          <p:cNvPr name="Group 10" id="10"/>
          <p:cNvGrpSpPr/>
          <p:nvPr/>
        </p:nvGrpSpPr>
        <p:grpSpPr>
          <a:xfrm rot="0">
            <a:off x="16696806" y="8695806"/>
            <a:ext cx="562494" cy="562494"/>
            <a:chOff x="0" y="0"/>
            <a:chExt cx="749991" cy="749991"/>
          </a:xfrm>
        </p:grpSpPr>
        <p:grpSp>
          <p:nvGrpSpPr>
            <p:cNvPr name="Group 11" id="11"/>
            <p:cNvGrpSpPr/>
            <p:nvPr/>
          </p:nvGrpSpPr>
          <p:grpSpPr>
            <a:xfrm rot="0">
              <a:off x="0" y="0"/>
              <a:ext cx="749991" cy="7499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3" id="13"/>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14" id="14"/>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15" id="15"/>
          <p:cNvSpPr txBox="true"/>
          <p:nvPr/>
        </p:nvSpPr>
        <p:spPr>
          <a:xfrm rot="0">
            <a:off x="2257602" y="5946230"/>
            <a:ext cx="3218882" cy="318135"/>
          </a:xfrm>
          <a:prstGeom prst="rect">
            <a:avLst/>
          </a:prstGeom>
        </p:spPr>
        <p:txBody>
          <a:bodyPr anchor="t" rtlCol="false" tIns="0" lIns="0" bIns="0" rIns="0">
            <a:spAutoFit/>
          </a:bodyPr>
          <a:lstStyle/>
          <a:p>
            <a:pPr algn="l">
              <a:lnSpc>
                <a:spcPts val="2400"/>
              </a:lnSpc>
            </a:pPr>
            <a:r>
              <a:rPr lang="en-US" sz="2400" b="true">
                <a:solidFill>
                  <a:srgbClr val="FF69F6"/>
                </a:solidFill>
                <a:latin typeface="Montserrat Medium"/>
                <a:ea typeface="Montserrat Medium"/>
                <a:cs typeface="Montserrat Medium"/>
                <a:sym typeface="Montserrat Medium"/>
              </a:rPr>
              <a:t>For Q4 2023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AutoShape 3" id="3"/>
          <p:cNvSpPr/>
          <p:nvPr/>
        </p:nvSpPr>
        <p:spPr>
          <a:xfrm rot="-5400000">
            <a:off x="6634366" y="6729616"/>
            <a:ext cx="5019267" cy="0"/>
          </a:xfrm>
          <a:prstGeom prst="line">
            <a:avLst/>
          </a:prstGeom>
          <a:ln cap="flat" w="38100">
            <a:solidFill>
              <a:srgbClr val="FF69F6"/>
            </a:solidFill>
            <a:prstDash val="solid"/>
            <a:headEnd type="none" len="sm" w="sm"/>
            <a:tailEnd type="none" len="sm" w="sm"/>
          </a:ln>
        </p:spPr>
      </p:sp>
      <p:sp>
        <p:nvSpPr>
          <p:cNvPr name="AutoShape 4" id="4"/>
          <p:cNvSpPr/>
          <p:nvPr/>
        </p:nvSpPr>
        <p:spPr>
          <a:xfrm rot="0">
            <a:off x="1028700" y="3387666"/>
            <a:ext cx="16230600" cy="0"/>
          </a:xfrm>
          <a:prstGeom prst="line">
            <a:avLst/>
          </a:prstGeom>
          <a:ln cap="flat" w="38100">
            <a:solidFill>
              <a:srgbClr val="FF69F6"/>
            </a:solidFill>
            <a:prstDash val="solid"/>
            <a:headEnd type="none" len="sm" w="sm"/>
            <a:tailEnd type="none" len="sm" w="sm"/>
          </a:ln>
        </p:spPr>
      </p:sp>
      <p:sp>
        <p:nvSpPr>
          <p:cNvPr name="TextBox 5" id="5"/>
          <p:cNvSpPr txBox="true"/>
          <p:nvPr/>
        </p:nvSpPr>
        <p:spPr>
          <a:xfrm rot="0">
            <a:off x="1128548" y="2045624"/>
            <a:ext cx="6933610" cy="857250"/>
          </a:xfrm>
          <a:prstGeom prst="rect">
            <a:avLst/>
          </a:prstGeom>
        </p:spPr>
        <p:txBody>
          <a:bodyPr anchor="t" rtlCol="false" tIns="0" lIns="0" bIns="0" rIns="0">
            <a:spAutoFit/>
          </a:bodyPr>
          <a:lstStyle/>
          <a:p>
            <a:pPr algn="l">
              <a:lnSpc>
                <a:spcPts val="6299"/>
              </a:lnSpc>
            </a:pPr>
            <a:r>
              <a:rPr lang="en-US" sz="6999" b="true">
                <a:solidFill>
                  <a:srgbClr val="2F187B"/>
                </a:solidFill>
                <a:latin typeface="Neue Machina Ultra-Bold"/>
                <a:ea typeface="Neue Machina Ultra-Bold"/>
                <a:cs typeface="Neue Machina Ultra-Bold"/>
                <a:sym typeface="Neue Machina Ultra-Bold"/>
              </a:rPr>
              <a:t>Our Goals</a:t>
            </a:r>
          </a:p>
        </p:txBody>
      </p:sp>
      <p:sp>
        <p:nvSpPr>
          <p:cNvPr name="TextBox 6" id="6"/>
          <p:cNvSpPr txBox="true"/>
          <p:nvPr/>
        </p:nvSpPr>
        <p:spPr>
          <a:xfrm rot="0">
            <a:off x="3629952" y="4479261"/>
            <a:ext cx="4432206" cy="949034"/>
          </a:xfrm>
          <a:prstGeom prst="rect">
            <a:avLst/>
          </a:prstGeom>
        </p:spPr>
        <p:txBody>
          <a:bodyPr anchor="t" rtlCol="false" tIns="0" lIns="0" bIns="0" rIns="0">
            <a:spAutoFit/>
          </a:bodyPr>
          <a:lstStyle/>
          <a:p>
            <a:pPr algn="l">
              <a:lnSpc>
                <a:spcPts val="3613"/>
              </a:lnSpc>
            </a:pPr>
            <a:r>
              <a:rPr lang="en-US" sz="3613">
                <a:solidFill>
                  <a:srgbClr val="2F187B"/>
                </a:solidFill>
                <a:latin typeface="Neue Machina Light"/>
                <a:ea typeface="Neue Machina Light"/>
                <a:cs typeface="Neue Machina Light"/>
                <a:sym typeface="Neue Machina Light"/>
              </a:rPr>
              <a:t>Building </a:t>
            </a:r>
          </a:p>
          <a:p>
            <a:pPr algn="l">
              <a:lnSpc>
                <a:spcPts val="3613"/>
              </a:lnSpc>
            </a:pPr>
            <a:r>
              <a:rPr lang="en-US" sz="3613">
                <a:solidFill>
                  <a:srgbClr val="2F187B"/>
                </a:solidFill>
                <a:latin typeface="Neue Machina Light"/>
                <a:ea typeface="Neue Machina Light"/>
                <a:cs typeface="Neue Machina Light"/>
                <a:sym typeface="Neue Machina Light"/>
              </a:rPr>
              <a:t>More Backlinks</a:t>
            </a:r>
          </a:p>
        </p:txBody>
      </p:sp>
      <p:sp>
        <p:nvSpPr>
          <p:cNvPr name="TextBox 7" id="7"/>
          <p:cNvSpPr txBox="true"/>
          <p:nvPr/>
        </p:nvSpPr>
        <p:spPr>
          <a:xfrm rot="0">
            <a:off x="3629952" y="7006959"/>
            <a:ext cx="4432206" cy="949034"/>
          </a:xfrm>
          <a:prstGeom prst="rect">
            <a:avLst/>
          </a:prstGeom>
        </p:spPr>
        <p:txBody>
          <a:bodyPr anchor="t" rtlCol="false" tIns="0" lIns="0" bIns="0" rIns="0">
            <a:spAutoFit/>
          </a:bodyPr>
          <a:lstStyle/>
          <a:p>
            <a:pPr algn="l">
              <a:lnSpc>
                <a:spcPts val="3613"/>
              </a:lnSpc>
            </a:pPr>
            <a:r>
              <a:rPr lang="en-US" sz="3613">
                <a:solidFill>
                  <a:srgbClr val="2F187B"/>
                </a:solidFill>
                <a:latin typeface="Neue Machina Light"/>
                <a:ea typeface="Neue Machina Light"/>
                <a:cs typeface="Neue Machina Light"/>
                <a:sym typeface="Neue Machina Light"/>
              </a:rPr>
              <a:t>Increasing </a:t>
            </a:r>
          </a:p>
          <a:p>
            <a:pPr algn="l">
              <a:lnSpc>
                <a:spcPts val="3613"/>
              </a:lnSpc>
            </a:pPr>
            <a:r>
              <a:rPr lang="en-US" sz="3613">
                <a:solidFill>
                  <a:srgbClr val="2F187B"/>
                </a:solidFill>
                <a:latin typeface="Neue Machina Light"/>
                <a:ea typeface="Neue Machina Light"/>
                <a:cs typeface="Neue Machina Light"/>
                <a:sym typeface="Neue Machina Light"/>
              </a:rPr>
              <a:t>Organic Reach</a:t>
            </a:r>
          </a:p>
        </p:txBody>
      </p:sp>
      <p:sp>
        <p:nvSpPr>
          <p:cNvPr name="TextBox 8" id="8"/>
          <p:cNvSpPr txBox="true"/>
          <p:nvPr/>
        </p:nvSpPr>
        <p:spPr>
          <a:xfrm rot="0">
            <a:off x="11636705" y="7006959"/>
            <a:ext cx="4432206" cy="949034"/>
          </a:xfrm>
          <a:prstGeom prst="rect">
            <a:avLst/>
          </a:prstGeom>
        </p:spPr>
        <p:txBody>
          <a:bodyPr anchor="t" rtlCol="false" tIns="0" lIns="0" bIns="0" rIns="0">
            <a:spAutoFit/>
          </a:bodyPr>
          <a:lstStyle/>
          <a:p>
            <a:pPr algn="l">
              <a:lnSpc>
                <a:spcPts val="3613"/>
              </a:lnSpc>
            </a:pPr>
            <a:r>
              <a:rPr lang="en-US" sz="3613">
                <a:solidFill>
                  <a:srgbClr val="2F187B"/>
                </a:solidFill>
                <a:latin typeface="Neue Machina Light"/>
                <a:ea typeface="Neue Machina Light"/>
                <a:cs typeface="Neue Machina Light"/>
                <a:sym typeface="Neue Machina Light"/>
              </a:rPr>
              <a:t>Improving Conversion</a:t>
            </a:r>
          </a:p>
        </p:txBody>
      </p:sp>
      <p:sp>
        <p:nvSpPr>
          <p:cNvPr name="TextBox 9" id="9"/>
          <p:cNvSpPr txBox="true"/>
          <p:nvPr/>
        </p:nvSpPr>
        <p:spPr>
          <a:xfrm rot="0">
            <a:off x="11636705" y="4479261"/>
            <a:ext cx="4432206" cy="949034"/>
          </a:xfrm>
          <a:prstGeom prst="rect">
            <a:avLst/>
          </a:prstGeom>
        </p:spPr>
        <p:txBody>
          <a:bodyPr anchor="t" rtlCol="false" tIns="0" lIns="0" bIns="0" rIns="0">
            <a:spAutoFit/>
          </a:bodyPr>
          <a:lstStyle/>
          <a:p>
            <a:pPr algn="l">
              <a:lnSpc>
                <a:spcPts val="3613"/>
              </a:lnSpc>
            </a:pPr>
            <a:r>
              <a:rPr lang="en-US" sz="3613">
                <a:solidFill>
                  <a:srgbClr val="2F187B"/>
                </a:solidFill>
                <a:latin typeface="Neue Machina Light"/>
                <a:ea typeface="Neue Machina Light"/>
                <a:cs typeface="Neue Machina Light"/>
                <a:sym typeface="Neue Machina Light"/>
              </a:rPr>
              <a:t>Creating </a:t>
            </a:r>
          </a:p>
          <a:p>
            <a:pPr algn="l">
              <a:lnSpc>
                <a:spcPts val="3613"/>
              </a:lnSpc>
            </a:pPr>
            <a:r>
              <a:rPr lang="en-US" sz="3613">
                <a:solidFill>
                  <a:srgbClr val="2F187B"/>
                </a:solidFill>
                <a:latin typeface="Neue Machina Light"/>
                <a:ea typeface="Neue Machina Light"/>
                <a:cs typeface="Neue Machina Light"/>
                <a:sym typeface="Neue Machina Light"/>
              </a:rPr>
              <a:t>New Content</a:t>
            </a:r>
          </a:p>
        </p:txBody>
      </p:sp>
      <p:sp>
        <p:nvSpPr>
          <p:cNvPr name="TextBox 10" id="10"/>
          <p:cNvSpPr txBox="true"/>
          <p:nvPr/>
        </p:nvSpPr>
        <p:spPr>
          <a:xfrm rot="0">
            <a:off x="2697407" y="4507836"/>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01.</a:t>
            </a:r>
          </a:p>
        </p:txBody>
      </p:sp>
      <p:sp>
        <p:nvSpPr>
          <p:cNvPr name="TextBox 11" id="11"/>
          <p:cNvSpPr txBox="true"/>
          <p:nvPr/>
        </p:nvSpPr>
        <p:spPr>
          <a:xfrm rot="0">
            <a:off x="10706992" y="4507836"/>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02.</a:t>
            </a:r>
          </a:p>
        </p:txBody>
      </p:sp>
      <p:sp>
        <p:nvSpPr>
          <p:cNvPr name="TextBox 12" id="12"/>
          <p:cNvSpPr txBox="true"/>
          <p:nvPr/>
        </p:nvSpPr>
        <p:spPr>
          <a:xfrm rot="0">
            <a:off x="2697407" y="7096874"/>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03.</a:t>
            </a:r>
          </a:p>
        </p:txBody>
      </p:sp>
      <p:sp>
        <p:nvSpPr>
          <p:cNvPr name="TextBox 13" id="13"/>
          <p:cNvSpPr txBox="true"/>
          <p:nvPr/>
        </p:nvSpPr>
        <p:spPr>
          <a:xfrm rot="0">
            <a:off x="10706992" y="7096874"/>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04.</a:t>
            </a:r>
          </a:p>
        </p:txBody>
      </p:sp>
      <p:sp>
        <p:nvSpPr>
          <p:cNvPr name="TextBox 14" id="14"/>
          <p:cNvSpPr txBox="true"/>
          <p:nvPr/>
        </p:nvSpPr>
        <p:spPr>
          <a:xfrm rot="0">
            <a:off x="9163050" y="2151351"/>
            <a:ext cx="8096250" cy="318135"/>
          </a:xfrm>
          <a:prstGeom prst="rect">
            <a:avLst/>
          </a:prstGeom>
        </p:spPr>
        <p:txBody>
          <a:bodyPr anchor="t" rtlCol="false" tIns="0" lIns="0" bIns="0" rIns="0">
            <a:spAutoFit/>
          </a:bodyPr>
          <a:lstStyle/>
          <a:p>
            <a:pPr algn="r">
              <a:lnSpc>
                <a:spcPts val="2400"/>
              </a:lnSpc>
            </a:pPr>
            <a:r>
              <a:rPr lang="en-US" b="true" sz="2400">
                <a:solidFill>
                  <a:srgbClr val="FF69F6"/>
                </a:solidFill>
                <a:latin typeface="Montserrat Medium"/>
                <a:ea typeface="Montserrat Medium"/>
                <a:cs typeface="Montserrat Medium"/>
                <a:sym typeface="Montserrat Medium"/>
              </a:rPr>
              <a:t>Our Top Priorities for The Next Few Months</a:t>
            </a:r>
          </a:p>
        </p:txBody>
      </p:sp>
      <p:sp>
        <p:nvSpPr>
          <p:cNvPr name="TextBox 15" id="15"/>
          <p:cNvSpPr txBox="true"/>
          <p:nvPr/>
        </p:nvSpPr>
        <p:spPr>
          <a:xfrm rot="0">
            <a:off x="3644293" y="5600483"/>
            <a:ext cx="4417865" cy="320675"/>
          </a:xfrm>
          <a:prstGeom prst="rect">
            <a:avLst/>
          </a:prstGeom>
        </p:spPr>
        <p:txBody>
          <a:bodyPr anchor="t" rtlCol="false" tIns="0" lIns="0" bIns="0" rIns="0">
            <a:spAutoFit/>
          </a:bodyPr>
          <a:lstStyle/>
          <a:p>
            <a:pPr algn="l">
              <a:lnSpc>
                <a:spcPts val="2499"/>
              </a:lnSpc>
            </a:pPr>
            <a:r>
              <a:rPr lang="en-US" sz="2499" b="true">
                <a:solidFill>
                  <a:srgbClr val="93ADB2"/>
                </a:solidFill>
                <a:latin typeface="Montserrat Medium"/>
                <a:ea typeface="Montserrat Medium"/>
                <a:cs typeface="Montserrat Medium"/>
                <a:sym typeface="Montserrat Medium"/>
              </a:rPr>
              <a:t>Getting to 1000 Backlinks</a:t>
            </a:r>
          </a:p>
        </p:txBody>
      </p:sp>
      <p:sp>
        <p:nvSpPr>
          <p:cNvPr name="TextBox 16" id="16"/>
          <p:cNvSpPr txBox="true"/>
          <p:nvPr/>
        </p:nvSpPr>
        <p:spPr>
          <a:xfrm rot="0">
            <a:off x="11651046" y="5600483"/>
            <a:ext cx="4417865" cy="635000"/>
          </a:xfrm>
          <a:prstGeom prst="rect">
            <a:avLst/>
          </a:prstGeom>
        </p:spPr>
        <p:txBody>
          <a:bodyPr anchor="t" rtlCol="false" tIns="0" lIns="0" bIns="0" rIns="0">
            <a:spAutoFit/>
          </a:bodyPr>
          <a:lstStyle/>
          <a:p>
            <a:pPr algn="l">
              <a:lnSpc>
                <a:spcPts val="2499"/>
              </a:lnSpc>
            </a:pPr>
            <a:r>
              <a:rPr lang="en-US" sz="2499" b="true">
                <a:solidFill>
                  <a:srgbClr val="8DA4A8"/>
                </a:solidFill>
                <a:latin typeface="Montserrat Medium"/>
                <a:ea typeface="Montserrat Medium"/>
                <a:cs typeface="Montserrat Medium"/>
                <a:sym typeface="Montserrat Medium"/>
              </a:rPr>
              <a:t>Creating More Valuable and Shareable Content</a:t>
            </a:r>
          </a:p>
        </p:txBody>
      </p:sp>
      <p:sp>
        <p:nvSpPr>
          <p:cNvPr name="TextBox 17" id="17"/>
          <p:cNvSpPr txBox="true"/>
          <p:nvPr/>
        </p:nvSpPr>
        <p:spPr>
          <a:xfrm rot="0">
            <a:off x="3644293" y="8125581"/>
            <a:ext cx="4417865" cy="635000"/>
          </a:xfrm>
          <a:prstGeom prst="rect">
            <a:avLst/>
          </a:prstGeom>
        </p:spPr>
        <p:txBody>
          <a:bodyPr anchor="t" rtlCol="false" tIns="0" lIns="0" bIns="0" rIns="0">
            <a:spAutoFit/>
          </a:bodyPr>
          <a:lstStyle/>
          <a:p>
            <a:pPr algn="l">
              <a:lnSpc>
                <a:spcPts val="2499"/>
              </a:lnSpc>
            </a:pPr>
            <a:r>
              <a:rPr lang="en-US" sz="2499" b="true">
                <a:solidFill>
                  <a:srgbClr val="8DA4A8"/>
                </a:solidFill>
                <a:latin typeface="Montserrat Medium"/>
                <a:ea typeface="Montserrat Medium"/>
                <a:cs typeface="Montserrat Medium"/>
                <a:sym typeface="Montserrat Medium"/>
              </a:rPr>
              <a:t>Ranking Higher Through Strategic SE Optimization</a:t>
            </a:r>
          </a:p>
        </p:txBody>
      </p:sp>
      <p:sp>
        <p:nvSpPr>
          <p:cNvPr name="TextBox 18" id="18"/>
          <p:cNvSpPr txBox="true"/>
          <p:nvPr/>
        </p:nvSpPr>
        <p:spPr>
          <a:xfrm rot="0">
            <a:off x="11651046" y="8125581"/>
            <a:ext cx="4417865" cy="635000"/>
          </a:xfrm>
          <a:prstGeom prst="rect">
            <a:avLst/>
          </a:prstGeom>
        </p:spPr>
        <p:txBody>
          <a:bodyPr anchor="t" rtlCol="false" tIns="0" lIns="0" bIns="0" rIns="0">
            <a:spAutoFit/>
          </a:bodyPr>
          <a:lstStyle/>
          <a:p>
            <a:pPr algn="l">
              <a:lnSpc>
                <a:spcPts val="2499"/>
              </a:lnSpc>
            </a:pPr>
            <a:r>
              <a:rPr lang="en-US" sz="2499" b="true">
                <a:solidFill>
                  <a:srgbClr val="8DA4A8"/>
                </a:solidFill>
                <a:latin typeface="Montserrat Medium"/>
                <a:ea typeface="Montserrat Medium"/>
                <a:cs typeface="Montserrat Medium"/>
                <a:sym typeface="Montserrat Medium"/>
              </a:rPr>
              <a:t>Converting More Visitors </a:t>
            </a:r>
          </a:p>
          <a:p>
            <a:pPr algn="l">
              <a:lnSpc>
                <a:spcPts val="2499"/>
              </a:lnSpc>
            </a:pPr>
            <a:r>
              <a:rPr lang="en-US" sz="2499" b="true">
                <a:solidFill>
                  <a:srgbClr val="8DA4A8"/>
                </a:solidFill>
                <a:latin typeface="Montserrat Medium"/>
                <a:ea typeface="Montserrat Medium"/>
                <a:cs typeface="Montserrat Medium"/>
                <a:sym typeface="Montserrat Medium"/>
              </a:rPr>
              <a:t>to Subscribers</a:t>
            </a:r>
          </a:p>
        </p:txBody>
      </p:sp>
      <p:sp>
        <p:nvSpPr>
          <p:cNvPr name="Freeform 19" id="19"/>
          <p:cNvSpPr/>
          <p:nvPr/>
        </p:nvSpPr>
        <p:spPr>
          <a:xfrm flipH="false" flipV="false" rot="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20" id="20"/>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21" id="21"/>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22" id="22"/>
          <p:cNvSpPr/>
          <p:nvPr/>
        </p:nvSpPr>
        <p:spPr>
          <a:xfrm flipH="false" flipV="false" rot="0">
            <a:off x="-1283378" y="8576307"/>
            <a:ext cx="2566756" cy="928699"/>
          </a:xfrm>
          <a:custGeom>
            <a:avLst/>
            <a:gdLst/>
            <a:ahLst/>
            <a:cxnLst/>
            <a:rect r="r" b="b" t="t" l="l"/>
            <a:pathLst>
              <a:path h="928699" w="2566756">
                <a:moveTo>
                  <a:pt x="0" y="0"/>
                </a:moveTo>
                <a:lnTo>
                  <a:pt x="2566756" y="0"/>
                </a:lnTo>
                <a:lnTo>
                  <a:pt x="2566756" y="928700"/>
                </a:lnTo>
                <a:lnTo>
                  <a:pt x="0" y="928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Freeform 3" id="3"/>
          <p:cNvSpPr/>
          <p:nvPr/>
        </p:nvSpPr>
        <p:spPr>
          <a:xfrm flipH="false" flipV="false" rot="-10800000">
            <a:off x="-760865" y="-7229475"/>
            <a:ext cx="19809730" cy="8229600"/>
          </a:xfrm>
          <a:custGeom>
            <a:avLst/>
            <a:gdLst/>
            <a:ahLst/>
            <a:cxnLst/>
            <a:rect r="r" b="b" t="t" l="l"/>
            <a:pathLst>
              <a:path h="8229600" w="19809730">
                <a:moveTo>
                  <a:pt x="0" y="0"/>
                </a:moveTo>
                <a:lnTo>
                  <a:pt x="19809730" y="0"/>
                </a:lnTo>
                <a:lnTo>
                  <a:pt x="19809730" y="8229600"/>
                </a:lnTo>
                <a:lnTo>
                  <a:pt x="0" y="8229600"/>
                </a:lnTo>
                <a:lnTo>
                  <a:pt x="0" y="0"/>
                </a:lnTo>
                <a:close/>
              </a:path>
            </a:pathLst>
          </a:custGeom>
          <a:blipFill>
            <a:blip r:embed="rId2"/>
            <a:stretch>
              <a:fillRect l="0" t="-40267" r="0" b="-40267"/>
            </a:stretch>
          </a:blipFill>
        </p:spPr>
      </p:sp>
      <p:sp>
        <p:nvSpPr>
          <p:cNvPr name="TextBox 4" id="4"/>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Freeform 5" id="5"/>
          <p:cNvSpPr/>
          <p:nvPr/>
        </p:nvSpPr>
        <p:spPr>
          <a:xfrm flipH="false" flipV="false" rot="0">
            <a:off x="5558948" y="554825"/>
            <a:ext cx="2566756" cy="928699"/>
          </a:xfrm>
          <a:custGeom>
            <a:avLst/>
            <a:gdLst/>
            <a:ahLst/>
            <a:cxnLst/>
            <a:rect r="r" b="b" t="t" l="l"/>
            <a:pathLst>
              <a:path h="928699" w="2566756">
                <a:moveTo>
                  <a:pt x="0" y="0"/>
                </a:moveTo>
                <a:lnTo>
                  <a:pt x="2566756" y="0"/>
                </a:lnTo>
                <a:lnTo>
                  <a:pt x="2566756" y="928700"/>
                </a:lnTo>
                <a:lnTo>
                  <a:pt x="0" y="928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8125704" y="9736987"/>
            <a:ext cx="2566756" cy="928699"/>
          </a:xfrm>
          <a:custGeom>
            <a:avLst/>
            <a:gdLst/>
            <a:ahLst/>
            <a:cxnLst/>
            <a:rect r="r" b="b" t="t" l="l"/>
            <a:pathLst>
              <a:path h="928699" w="2566756">
                <a:moveTo>
                  <a:pt x="0" y="0"/>
                </a:moveTo>
                <a:lnTo>
                  <a:pt x="2566757" y="0"/>
                </a:lnTo>
                <a:lnTo>
                  <a:pt x="2566757" y="928699"/>
                </a:lnTo>
                <a:lnTo>
                  <a:pt x="0" y="9286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sp>
        <p:nvSpPr>
          <p:cNvPr name="TextBox 8" id="8"/>
          <p:cNvSpPr txBox="true"/>
          <p:nvPr/>
        </p:nvSpPr>
        <p:spPr>
          <a:xfrm rot="0">
            <a:off x="2373573" y="2443209"/>
            <a:ext cx="13540855" cy="752475"/>
          </a:xfrm>
          <a:prstGeom prst="rect">
            <a:avLst/>
          </a:prstGeom>
        </p:spPr>
        <p:txBody>
          <a:bodyPr anchor="t" rtlCol="false" tIns="0" lIns="0" bIns="0" rIns="0">
            <a:spAutoFit/>
          </a:bodyPr>
          <a:lstStyle/>
          <a:p>
            <a:pPr algn="ctr">
              <a:lnSpc>
                <a:spcPts val="5400"/>
              </a:lnSpc>
            </a:pPr>
            <a:r>
              <a:rPr lang="en-US" b="true" sz="6000">
                <a:solidFill>
                  <a:srgbClr val="2F187B"/>
                </a:solidFill>
                <a:latin typeface="Neue Machina Ultra-Bold"/>
                <a:ea typeface="Neue Machina Ultra-Bold"/>
                <a:cs typeface="Neue Machina Ultra-Bold"/>
                <a:sym typeface="Neue Machina Ultra-Bold"/>
              </a:rPr>
              <a:t>How we Build More Backlinks</a:t>
            </a:r>
          </a:p>
        </p:txBody>
      </p:sp>
      <p:sp>
        <p:nvSpPr>
          <p:cNvPr name="Freeform 9" id="9"/>
          <p:cNvSpPr/>
          <p:nvPr/>
        </p:nvSpPr>
        <p:spPr>
          <a:xfrm flipH="false" flipV="false" rot="0">
            <a:off x="2373573" y="4438743"/>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9895636" y="4438743"/>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2373573" y="6090915"/>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9895636" y="6090915"/>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3767882" y="4587718"/>
            <a:ext cx="4432206" cy="908050"/>
          </a:xfrm>
          <a:prstGeom prst="rect">
            <a:avLst/>
          </a:prstGeom>
        </p:spPr>
        <p:txBody>
          <a:bodyPr anchor="t" rtlCol="false" tIns="0" lIns="0" bIns="0" rIns="0">
            <a:spAutoFit/>
          </a:bodyPr>
          <a:lstStyle/>
          <a:p>
            <a:pPr algn="l">
              <a:lnSpc>
                <a:spcPts val="3500"/>
              </a:lnSpc>
            </a:pPr>
            <a:r>
              <a:rPr lang="en-US" sz="3500">
                <a:solidFill>
                  <a:srgbClr val="2F187B"/>
                </a:solidFill>
                <a:latin typeface="Neue Machina Light"/>
                <a:ea typeface="Neue Machina Light"/>
                <a:cs typeface="Neue Machina Light"/>
                <a:sym typeface="Neue Machina Light"/>
              </a:rPr>
              <a:t>Finding Broken Links</a:t>
            </a:r>
          </a:p>
        </p:txBody>
      </p:sp>
      <p:sp>
        <p:nvSpPr>
          <p:cNvPr name="TextBox 14" id="14"/>
          <p:cNvSpPr txBox="true"/>
          <p:nvPr/>
        </p:nvSpPr>
        <p:spPr>
          <a:xfrm rot="0">
            <a:off x="11240786" y="4587718"/>
            <a:ext cx="4432206" cy="908050"/>
          </a:xfrm>
          <a:prstGeom prst="rect">
            <a:avLst/>
          </a:prstGeom>
        </p:spPr>
        <p:txBody>
          <a:bodyPr anchor="t" rtlCol="false" tIns="0" lIns="0" bIns="0" rIns="0">
            <a:spAutoFit/>
          </a:bodyPr>
          <a:lstStyle/>
          <a:p>
            <a:pPr algn="l">
              <a:lnSpc>
                <a:spcPts val="3500"/>
              </a:lnSpc>
            </a:pPr>
            <a:r>
              <a:rPr lang="en-US" sz="3500">
                <a:solidFill>
                  <a:srgbClr val="2F187B"/>
                </a:solidFill>
                <a:latin typeface="Neue Machina Light"/>
                <a:ea typeface="Neue Machina Light"/>
                <a:cs typeface="Neue Machina Light"/>
                <a:sym typeface="Neue Machina Light"/>
              </a:rPr>
              <a:t>Create Skyscraper Content</a:t>
            </a:r>
          </a:p>
        </p:txBody>
      </p:sp>
      <p:sp>
        <p:nvSpPr>
          <p:cNvPr name="TextBox 15" id="15"/>
          <p:cNvSpPr txBox="true"/>
          <p:nvPr/>
        </p:nvSpPr>
        <p:spPr>
          <a:xfrm rot="0">
            <a:off x="3767882" y="6193978"/>
            <a:ext cx="4432206" cy="908050"/>
          </a:xfrm>
          <a:prstGeom prst="rect">
            <a:avLst/>
          </a:prstGeom>
        </p:spPr>
        <p:txBody>
          <a:bodyPr anchor="t" rtlCol="false" tIns="0" lIns="0" bIns="0" rIns="0">
            <a:spAutoFit/>
          </a:bodyPr>
          <a:lstStyle/>
          <a:p>
            <a:pPr algn="l">
              <a:lnSpc>
                <a:spcPts val="3500"/>
              </a:lnSpc>
            </a:pPr>
            <a:r>
              <a:rPr lang="en-US" sz="3500">
                <a:solidFill>
                  <a:srgbClr val="2F187B"/>
                </a:solidFill>
                <a:latin typeface="Neue Machina Light"/>
                <a:ea typeface="Neue Machina Light"/>
                <a:cs typeface="Neue Machina Light"/>
                <a:sym typeface="Neue Machina Light"/>
              </a:rPr>
              <a:t>Building Linkable Content</a:t>
            </a:r>
          </a:p>
        </p:txBody>
      </p:sp>
      <p:sp>
        <p:nvSpPr>
          <p:cNvPr name="TextBox 16" id="16"/>
          <p:cNvSpPr txBox="true"/>
          <p:nvPr/>
        </p:nvSpPr>
        <p:spPr>
          <a:xfrm rot="0">
            <a:off x="11221736" y="6213028"/>
            <a:ext cx="4432206" cy="949034"/>
          </a:xfrm>
          <a:prstGeom prst="rect">
            <a:avLst/>
          </a:prstGeom>
        </p:spPr>
        <p:txBody>
          <a:bodyPr anchor="t" rtlCol="false" tIns="0" lIns="0" bIns="0" rIns="0">
            <a:spAutoFit/>
          </a:bodyPr>
          <a:lstStyle/>
          <a:p>
            <a:pPr algn="l">
              <a:lnSpc>
                <a:spcPts val="3613"/>
              </a:lnSpc>
            </a:pPr>
            <a:r>
              <a:rPr lang="en-US" sz="3613">
                <a:solidFill>
                  <a:srgbClr val="2F187B"/>
                </a:solidFill>
                <a:latin typeface="Neue Machina Light"/>
                <a:ea typeface="Neue Machina Light"/>
                <a:cs typeface="Neue Machina Light"/>
                <a:sym typeface="Neue Machina Light"/>
              </a:rPr>
              <a:t>Create Infographics</a:t>
            </a:r>
          </a:p>
        </p:txBody>
      </p:sp>
      <p:sp>
        <p:nvSpPr>
          <p:cNvPr name="TextBox 17" id="17"/>
          <p:cNvSpPr txBox="true"/>
          <p:nvPr/>
        </p:nvSpPr>
        <p:spPr>
          <a:xfrm rot="0">
            <a:off x="2574853" y="4625818"/>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01.</a:t>
            </a:r>
          </a:p>
        </p:txBody>
      </p:sp>
      <p:sp>
        <p:nvSpPr>
          <p:cNvPr name="TextBox 18" id="18"/>
          <p:cNvSpPr txBox="true"/>
          <p:nvPr/>
        </p:nvSpPr>
        <p:spPr>
          <a:xfrm rot="0">
            <a:off x="10047756" y="4625818"/>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04.</a:t>
            </a:r>
          </a:p>
        </p:txBody>
      </p:sp>
      <p:sp>
        <p:nvSpPr>
          <p:cNvPr name="TextBox 19" id="19"/>
          <p:cNvSpPr txBox="true"/>
          <p:nvPr/>
        </p:nvSpPr>
        <p:spPr>
          <a:xfrm rot="0">
            <a:off x="2574853" y="6232078"/>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02.</a:t>
            </a:r>
          </a:p>
        </p:txBody>
      </p:sp>
      <p:sp>
        <p:nvSpPr>
          <p:cNvPr name="TextBox 20" id="20"/>
          <p:cNvSpPr txBox="true"/>
          <p:nvPr/>
        </p:nvSpPr>
        <p:spPr>
          <a:xfrm rot="0">
            <a:off x="10047756" y="6232078"/>
            <a:ext cx="806539" cy="438150"/>
          </a:xfrm>
          <a:prstGeom prst="rect">
            <a:avLst/>
          </a:prstGeom>
        </p:spPr>
        <p:txBody>
          <a:bodyPr anchor="t" rtlCol="false" tIns="0" lIns="0" bIns="0" rIns="0">
            <a:spAutoFit/>
          </a:bodyPr>
          <a:lstStyle/>
          <a:p>
            <a:pPr algn="l">
              <a:lnSpc>
                <a:spcPts val="3150"/>
              </a:lnSpc>
            </a:pPr>
            <a:r>
              <a:rPr lang="en-US" sz="3500">
                <a:solidFill>
                  <a:srgbClr val="FF69F6"/>
                </a:solidFill>
                <a:latin typeface="Montserrat Classic"/>
                <a:ea typeface="Montserrat Classic"/>
                <a:cs typeface="Montserrat Classic"/>
                <a:sym typeface="Montserrat Classic"/>
              </a:rPr>
              <a:t>05.</a:t>
            </a:r>
          </a:p>
        </p:txBody>
      </p:sp>
      <p:sp>
        <p:nvSpPr>
          <p:cNvPr name="TextBox 21" id="21"/>
          <p:cNvSpPr txBox="true"/>
          <p:nvPr/>
        </p:nvSpPr>
        <p:spPr>
          <a:xfrm rot="0">
            <a:off x="3767882" y="7800237"/>
            <a:ext cx="4432206" cy="908050"/>
          </a:xfrm>
          <a:prstGeom prst="rect">
            <a:avLst/>
          </a:prstGeom>
        </p:spPr>
        <p:txBody>
          <a:bodyPr anchor="t" rtlCol="false" tIns="0" lIns="0" bIns="0" rIns="0">
            <a:spAutoFit/>
          </a:bodyPr>
          <a:lstStyle/>
          <a:p>
            <a:pPr algn="l">
              <a:lnSpc>
                <a:spcPts val="3500"/>
              </a:lnSpc>
            </a:pPr>
            <a:r>
              <a:rPr lang="en-US" sz="3500">
                <a:solidFill>
                  <a:srgbClr val="2F187B"/>
                </a:solidFill>
                <a:latin typeface="Neue Machina Light"/>
                <a:ea typeface="Neue Machina Light"/>
                <a:cs typeface="Neue Machina Light"/>
                <a:sym typeface="Neue Machina Light"/>
              </a:rPr>
              <a:t>Partner For Do Follow Links</a:t>
            </a:r>
          </a:p>
        </p:txBody>
      </p:sp>
      <p:sp>
        <p:nvSpPr>
          <p:cNvPr name="TextBox 22" id="22"/>
          <p:cNvSpPr txBox="true"/>
          <p:nvPr/>
        </p:nvSpPr>
        <p:spPr>
          <a:xfrm rot="0">
            <a:off x="11240786" y="7781187"/>
            <a:ext cx="4432206" cy="908050"/>
          </a:xfrm>
          <a:prstGeom prst="rect">
            <a:avLst/>
          </a:prstGeom>
        </p:spPr>
        <p:txBody>
          <a:bodyPr anchor="t" rtlCol="false" tIns="0" lIns="0" bIns="0" rIns="0">
            <a:spAutoFit/>
          </a:bodyPr>
          <a:lstStyle/>
          <a:p>
            <a:pPr algn="l">
              <a:lnSpc>
                <a:spcPts val="3500"/>
              </a:lnSpc>
            </a:pPr>
            <a:r>
              <a:rPr lang="en-US" sz="3500">
                <a:solidFill>
                  <a:srgbClr val="2F187B"/>
                </a:solidFill>
                <a:latin typeface="Neue Machina Light"/>
                <a:ea typeface="Neue Machina Light"/>
                <a:cs typeface="Neue Machina Light"/>
                <a:sym typeface="Neue Machina Light"/>
              </a:rPr>
              <a:t>Create Awareness on Social Media</a:t>
            </a:r>
          </a:p>
        </p:txBody>
      </p:sp>
      <p:sp>
        <p:nvSpPr>
          <p:cNvPr name="TextBox 23" id="23"/>
          <p:cNvSpPr txBox="true"/>
          <p:nvPr/>
        </p:nvSpPr>
        <p:spPr>
          <a:xfrm rot="0">
            <a:off x="2574853" y="7847862"/>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03.</a:t>
            </a:r>
          </a:p>
        </p:txBody>
      </p:sp>
      <p:sp>
        <p:nvSpPr>
          <p:cNvPr name="TextBox 24" id="24"/>
          <p:cNvSpPr txBox="true"/>
          <p:nvPr/>
        </p:nvSpPr>
        <p:spPr>
          <a:xfrm rot="0">
            <a:off x="10047756" y="7847862"/>
            <a:ext cx="806539" cy="454536"/>
          </a:xfrm>
          <a:prstGeom prst="rect">
            <a:avLst/>
          </a:prstGeom>
        </p:spPr>
        <p:txBody>
          <a:bodyPr anchor="t" rtlCol="false" tIns="0" lIns="0" bIns="0" rIns="0">
            <a:spAutoFit/>
          </a:bodyPr>
          <a:lstStyle/>
          <a:p>
            <a:pPr algn="l">
              <a:lnSpc>
                <a:spcPts val="3387"/>
              </a:lnSpc>
            </a:pPr>
            <a:r>
              <a:rPr lang="en-US" sz="3764">
                <a:solidFill>
                  <a:srgbClr val="FF69F6"/>
                </a:solidFill>
                <a:latin typeface="Montserrat Classic"/>
                <a:ea typeface="Montserrat Classic"/>
                <a:cs typeface="Montserrat Classic"/>
                <a:sym typeface="Montserrat Classic"/>
              </a:rPr>
              <a:t>06.</a:t>
            </a:r>
          </a:p>
        </p:txBody>
      </p:sp>
      <p:sp>
        <p:nvSpPr>
          <p:cNvPr name="Freeform 25" id="25"/>
          <p:cNvSpPr/>
          <p:nvPr/>
        </p:nvSpPr>
        <p:spPr>
          <a:xfrm flipH="false" flipV="false" rot="0">
            <a:off x="2373573" y="7695462"/>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9895636" y="7695462"/>
            <a:ext cx="958659" cy="742961"/>
          </a:xfrm>
          <a:custGeom>
            <a:avLst/>
            <a:gdLst/>
            <a:ahLst/>
            <a:cxnLst/>
            <a:rect r="r" b="b" t="t" l="l"/>
            <a:pathLst>
              <a:path h="742961" w="958659">
                <a:moveTo>
                  <a:pt x="0" y="0"/>
                </a:moveTo>
                <a:lnTo>
                  <a:pt x="958659" y="0"/>
                </a:lnTo>
                <a:lnTo>
                  <a:pt x="958659" y="742961"/>
                </a:lnTo>
                <a:lnTo>
                  <a:pt x="0" y="7429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F187B"/>
        </a:solidFill>
      </p:bgPr>
    </p:bg>
    <p:spTree>
      <p:nvGrpSpPr>
        <p:cNvPr id="1" name=""/>
        <p:cNvGrpSpPr/>
        <p:nvPr/>
      </p:nvGrpSpPr>
      <p:grpSpPr>
        <a:xfrm>
          <a:off x="0" y="0"/>
          <a:ext cx="0" cy="0"/>
          <a:chOff x="0" y="0"/>
          <a:chExt cx="0" cy="0"/>
        </a:xfrm>
      </p:grpSpPr>
      <p:sp>
        <p:nvSpPr>
          <p:cNvPr name="Freeform 2" id="2"/>
          <p:cNvSpPr/>
          <p:nvPr/>
        </p:nvSpPr>
        <p:spPr>
          <a:xfrm flipH="false" flipV="false" rot="0">
            <a:off x="9992586" y="1038225"/>
            <a:ext cx="8295414" cy="10664716"/>
          </a:xfrm>
          <a:custGeom>
            <a:avLst/>
            <a:gdLst/>
            <a:ahLst/>
            <a:cxnLst/>
            <a:rect r="r" b="b" t="t" l="l"/>
            <a:pathLst>
              <a:path h="10664716" w="8295414">
                <a:moveTo>
                  <a:pt x="0" y="0"/>
                </a:moveTo>
                <a:lnTo>
                  <a:pt x="8295414" y="0"/>
                </a:lnTo>
                <a:lnTo>
                  <a:pt x="8295414" y="10664716"/>
                </a:lnTo>
                <a:lnTo>
                  <a:pt x="0" y="10664716"/>
                </a:lnTo>
                <a:lnTo>
                  <a:pt x="0" y="0"/>
                </a:lnTo>
                <a:close/>
              </a:path>
            </a:pathLst>
          </a:custGeom>
          <a:blipFill>
            <a:blip r:embed="rId2">
              <a:alphaModFix amt="60000"/>
            </a:blip>
            <a:stretch>
              <a:fillRect l="-59564" t="-1338" r="-83954" b="0"/>
            </a:stretch>
          </a:blipFill>
        </p:spPr>
      </p:sp>
      <p:grpSp>
        <p:nvGrpSpPr>
          <p:cNvPr name="Group 3" id="3"/>
          <p:cNvGrpSpPr/>
          <p:nvPr/>
        </p:nvGrpSpPr>
        <p:grpSpPr>
          <a:xfrm rot="-2909507">
            <a:off x="8943112" y="5803681"/>
            <a:ext cx="5719280" cy="12836526"/>
            <a:chOff x="0" y="0"/>
            <a:chExt cx="1506312" cy="3380813"/>
          </a:xfrm>
        </p:grpSpPr>
        <p:sp>
          <p:nvSpPr>
            <p:cNvPr name="Freeform 4" id="4"/>
            <p:cNvSpPr/>
            <p:nvPr/>
          </p:nvSpPr>
          <p:spPr>
            <a:xfrm flipH="false" flipV="false" rot="0">
              <a:off x="0" y="0"/>
              <a:ext cx="1506313" cy="3380813"/>
            </a:xfrm>
            <a:custGeom>
              <a:avLst/>
              <a:gdLst/>
              <a:ahLst/>
              <a:cxnLst/>
              <a:rect r="r" b="b" t="t" l="l"/>
              <a:pathLst>
                <a:path h="3380813" w="1506313">
                  <a:moveTo>
                    <a:pt x="0" y="0"/>
                  </a:moveTo>
                  <a:lnTo>
                    <a:pt x="1506313" y="0"/>
                  </a:lnTo>
                  <a:lnTo>
                    <a:pt x="1506313" y="3380813"/>
                  </a:lnTo>
                  <a:lnTo>
                    <a:pt x="0" y="3380813"/>
                  </a:lnTo>
                  <a:close/>
                </a:path>
              </a:pathLst>
            </a:custGeom>
            <a:solidFill>
              <a:srgbClr val="2F187B"/>
            </a:solidFill>
          </p:spPr>
        </p:sp>
        <p:sp>
          <p:nvSpPr>
            <p:cNvPr name="TextBox 5" id="5"/>
            <p:cNvSpPr txBox="true"/>
            <p:nvPr/>
          </p:nvSpPr>
          <p:spPr>
            <a:xfrm>
              <a:off x="0" y="-28575"/>
              <a:ext cx="1506312" cy="3409388"/>
            </a:xfrm>
            <a:prstGeom prst="rect">
              <a:avLst/>
            </a:prstGeom>
          </p:spPr>
          <p:txBody>
            <a:bodyPr anchor="ctr" rtlCol="false" tIns="50800" lIns="50800" bIns="50800" rIns="50800"/>
            <a:lstStyle/>
            <a:p>
              <a:pPr algn="ctr">
                <a:lnSpc>
                  <a:spcPts val="1960"/>
                </a:lnSpc>
              </a:pPr>
            </a:p>
          </p:txBody>
        </p:sp>
      </p:grpSp>
      <p:sp>
        <p:nvSpPr>
          <p:cNvPr name="TextBox 6" id="6"/>
          <p:cNvSpPr txBox="true"/>
          <p:nvPr/>
        </p:nvSpPr>
        <p:spPr>
          <a:xfrm rot="0">
            <a:off x="1770067" y="4578806"/>
            <a:ext cx="6245902" cy="1791777"/>
          </a:xfrm>
          <a:prstGeom prst="rect">
            <a:avLst/>
          </a:prstGeom>
        </p:spPr>
        <p:txBody>
          <a:bodyPr anchor="t" rtlCol="false" tIns="0" lIns="0" bIns="0" rIns="0">
            <a:spAutoFit/>
          </a:bodyPr>
          <a:lstStyle/>
          <a:p>
            <a:pPr algn="l">
              <a:lnSpc>
                <a:spcPts val="6775"/>
              </a:lnSpc>
            </a:pPr>
            <a:r>
              <a:rPr lang="en-US" sz="7528" b="true">
                <a:solidFill>
                  <a:srgbClr val="FFFFFF"/>
                </a:solidFill>
                <a:latin typeface="Neue Machina Ultra-Bold"/>
                <a:ea typeface="Neue Machina Ultra-Bold"/>
                <a:cs typeface="Neue Machina Ultra-Bold"/>
                <a:sym typeface="Neue Machina Ultra-Bold"/>
              </a:rPr>
              <a:t>Our Pillars of Content</a:t>
            </a:r>
          </a:p>
        </p:txBody>
      </p:sp>
      <p:sp>
        <p:nvSpPr>
          <p:cNvPr name="TextBox 7" id="7"/>
          <p:cNvSpPr txBox="true"/>
          <p:nvPr/>
        </p:nvSpPr>
        <p:spPr>
          <a:xfrm rot="0">
            <a:off x="1770067" y="8743431"/>
            <a:ext cx="6662278" cy="318135"/>
          </a:xfrm>
          <a:prstGeom prst="rect">
            <a:avLst/>
          </a:prstGeom>
        </p:spPr>
        <p:txBody>
          <a:bodyPr anchor="t" rtlCol="false" tIns="0" lIns="0" bIns="0" rIns="0">
            <a:spAutoFit/>
          </a:bodyPr>
          <a:lstStyle/>
          <a:p>
            <a:pPr algn="l">
              <a:lnSpc>
                <a:spcPts val="2400"/>
              </a:lnSpc>
            </a:pPr>
            <a:r>
              <a:rPr lang="en-US" sz="2400">
                <a:solidFill>
                  <a:srgbClr val="FF69F6"/>
                </a:solidFill>
                <a:latin typeface="Montserrat"/>
                <a:ea typeface="Montserrat"/>
                <a:cs typeface="Montserrat"/>
                <a:sym typeface="Montserrat"/>
              </a:rPr>
              <a:t>What types of content are we creating?</a:t>
            </a:r>
          </a:p>
        </p:txBody>
      </p:sp>
      <p:sp>
        <p:nvSpPr>
          <p:cNvPr name="AutoShape 8" id="8"/>
          <p:cNvSpPr/>
          <p:nvPr/>
        </p:nvSpPr>
        <p:spPr>
          <a:xfrm rot="0">
            <a:off x="-1127523" y="1000125"/>
            <a:ext cx="20176388" cy="0"/>
          </a:xfrm>
          <a:prstGeom prst="line">
            <a:avLst/>
          </a:prstGeom>
          <a:ln cap="flat" w="38100">
            <a:solidFill>
              <a:srgbClr val="FF69F6"/>
            </a:solidFill>
            <a:prstDash val="solid"/>
            <a:headEnd type="none" len="sm" w="sm"/>
            <a:tailEnd type="none" len="sm" w="sm"/>
          </a:ln>
        </p:spPr>
      </p:sp>
      <p:sp>
        <p:nvSpPr>
          <p:cNvPr name="TextBox 9" id="9"/>
          <p:cNvSpPr txBox="true"/>
          <p:nvPr/>
        </p:nvSpPr>
        <p:spPr>
          <a:xfrm rot="0">
            <a:off x="13387951" y="369052"/>
            <a:ext cx="3871349" cy="240661"/>
          </a:xfrm>
          <a:prstGeom prst="rect">
            <a:avLst/>
          </a:prstGeom>
        </p:spPr>
        <p:txBody>
          <a:bodyPr anchor="t" rtlCol="false" tIns="0" lIns="0" bIns="0" rIns="0">
            <a:spAutoFit/>
          </a:bodyPr>
          <a:lstStyle/>
          <a:p>
            <a:pPr algn="r">
              <a:lnSpc>
                <a:spcPts val="1960"/>
              </a:lnSpc>
            </a:pPr>
            <a:r>
              <a:rPr lang="en-US" sz="1400" spc="280">
                <a:solidFill>
                  <a:srgbClr val="FFFFFF"/>
                </a:solidFill>
                <a:latin typeface="Montserrat Classic"/>
                <a:ea typeface="Montserrat Classic"/>
                <a:cs typeface="Montserrat Classic"/>
                <a:sym typeface="Montserrat Classic"/>
              </a:rPr>
              <a:t>AUGUST 2023</a:t>
            </a:r>
          </a:p>
        </p:txBody>
      </p:sp>
      <p:sp>
        <p:nvSpPr>
          <p:cNvPr name="TextBox 10" id="10"/>
          <p:cNvSpPr txBox="true"/>
          <p:nvPr/>
        </p:nvSpPr>
        <p:spPr>
          <a:xfrm rot="0">
            <a:off x="1028700" y="369052"/>
            <a:ext cx="2914543" cy="240661"/>
          </a:xfrm>
          <a:prstGeom prst="rect">
            <a:avLst/>
          </a:prstGeom>
        </p:spPr>
        <p:txBody>
          <a:bodyPr anchor="t" rtlCol="false" tIns="0" lIns="0" bIns="0" rIns="0">
            <a:spAutoFit/>
          </a:bodyPr>
          <a:lstStyle/>
          <a:p>
            <a:pPr algn="l">
              <a:lnSpc>
                <a:spcPts val="1960"/>
              </a:lnSpc>
            </a:pPr>
            <a:r>
              <a:rPr lang="en-US" sz="1400" spc="280">
                <a:solidFill>
                  <a:srgbClr val="FFFFFF"/>
                </a:solidFill>
                <a:latin typeface="Montserrat Classic"/>
                <a:ea typeface="Montserrat Classic"/>
                <a:cs typeface="Montserrat Classic"/>
                <a:sym typeface="Montserrat Classic"/>
              </a:rPr>
              <a:t>BY REALLYGREATSITE</a:t>
            </a:r>
          </a:p>
        </p:txBody>
      </p:sp>
      <p:grpSp>
        <p:nvGrpSpPr>
          <p:cNvPr name="Group 11" id="11"/>
          <p:cNvGrpSpPr/>
          <p:nvPr/>
        </p:nvGrpSpPr>
        <p:grpSpPr>
          <a:xfrm rot="0">
            <a:off x="9992586" y="8695806"/>
            <a:ext cx="562494" cy="562494"/>
            <a:chOff x="0" y="0"/>
            <a:chExt cx="749991" cy="749991"/>
          </a:xfrm>
        </p:grpSpPr>
        <p:grpSp>
          <p:nvGrpSpPr>
            <p:cNvPr name="Group 12" id="12"/>
            <p:cNvGrpSpPr/>
            <p:nvPr/>
          </p:nvGrpSpPr>
          <p:grpSpPr>
            <a:xfrm rot="0">
              <a:off x="0" y="0"/>
              <a:ext cx="749991" cy="74999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69F6"/>
                </a:solid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a:lnSpc>
                    <a:spcPts val="1028"/>
                  </a:lnSpc>
                </a:pPr>
              </a:p>
            </p:txBody>
          </p:sp>
        </p:grpSp>
        <p:sp>
          <p:nvSpPr>
            <p:cNvPr name="Freeform 15" id="15"/>
            <p:cNvSpPr/>
            <p:nvPr/>
          </p:nvSpPr>
          <p:spPr>
            <a:xfrm flipH="false" flipV="false" rot="-10800000">
              <a:off x="290338" y="186327"/>
              <a:ext cx="227345" cy="377337"/>
            </a:xfrm>
            <a:custGeom>
              <a:avLst/>
              <a:gdLst/>
              <a:ahLst/>
              <a:cxnLst/>
              <a:rect r="r" b="b" t="t" l="l"/>
              <a:pathLst>
                <a:path h="377337" w="227345">
                  <a:moveTo>
                    <a:pt x="0" y="0"/>
                  </a:moveTo>
                  <a:lnTo>
                    <a:pt x="227346" y="0"/>
                  </a:lnTo>
                  <a:lnTo>
                    <a:pt x="227346" y="377337"/>
                  </a:lnTo>
                  <a:lnTo>
                    <a:pt x="0" y="3773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6" id="16"/>
          <p:cNvSpPr/>
          <p:nvPr/>
        </p:nvSpPr>
        <p:spPr>
          <a:xfrm flipH="false" flipV="false" rot="0">
            <a:off x="8709208" y="2272457"/>
            <a:ext cx="2566756" cy="928699"/>
          </a:xfrm>
          <a:custGeom>
            <a:avLst/>
            <a:gdLst/>
            <a:ahLst/>
            <a:cxnLst/>
            <a:rect r="r" b="b" t="t" l="l"/>
            <a:pathLst>
              <a:path h="928699" w="2566756">
                <a:moveTo>
                  <a:pt x="0" y="0"/>
                </a:moveTo>
                <a:lnTo>
                  <a:pt x="2566756" y="0"/>
                </a:lnTo>
                <a:lnTo>
                  <a:pt x="2566756" y="928699"/>
                </a:lnTo>
                <a:lnTo>
                  <a:pt x="0" y="9286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DAGutnf8Ngo</dc:identifier>
  <dcterms:modified xsi:type="dcterms:W3CDTF">2011-08-01T06:04:30Z</dcterms:modified>
  <cp:revision>1</cp:revision>
  <dc:title>Modern and Futuristic SEO Slides with Gradient Elements Presentation </dc:title>
</cp:coreProperties>
</file>